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8" r:id="rId2"/>
    <p:sldId id="256" r:id="rId3"/>
    <p:sldId id="257" r:id="rId4"/>
    <p:sldId id="264" r:id="rId5"/>
    <p:sldId id="267" r:id="rId6"/>
    <p:sldId id="266" r:id="rId7"/>
    <p:sldId id="259" r:id="rId8"/>
    <p:sldId id="258" r:id="rId9"/>
    <p:sldId id="265" r:id="rId10"/>
    <p:sldId id="260" r:id="rId11"/>
    <p:sldId id="261" r:id="rId12"/>
    <p:sldId id="262" r:id="rId13"/>
    <p:sldId id="263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D2E561-D978-4EEA-9478-A6726559D2AA}" type="datetimeFigureOut">
              <a:rPr lang="en-US" smtClean="0"/>
              <a:t>3/19/2012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3439CE-E2A7-4BBE-95FD-2A034CAF3539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D2E561-D978-4EEA-9478-A6726559D2AA}" type="datetimeFigureOut">
              <a:rPr lang="en-US" smtClean="0"/>
              <a:t>3/19/2012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3439CE-E2A7-4BBE-95FD-2A034CAF35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D2E561-D978-4EEA-9478-A6726559D2AA}" type="datetimeFigureOut">
              <a:rPr lang="en-US" smtClean="0"/>
              <a:t>3/19/2012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3439CE-E2A7-4BBE-95FD-2A034CAF35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D2E561-D978-4EEA-9478-A6726559D2AA}" type="datetimeFigureOut">
              <a:rPr lang="en-US" smtClean="0"/>
              <a:t>3/19/2012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3439CE-E2A7-4BBE-95FD-2A034CAF35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D2E561-D978-4EEA-9478-A6726559D2AA}" type="datetimeFigureOut">
              <a:rPr lang="en-US" smtClean="0"/>
              <a:t>3/19/2012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3439CE-E2A7-4BBE-95FD-2A034CAF353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D2E561-D978-4EEA-9478-A6726559D2AA}" type="datetimeFigureOut">
              <a:rPr lang="en-US" smtClean="0"/>
              <a:t>3/19/2012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3439CE-E2A7-4BBE-95FD-2A034CAF35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D2E561-D978-4EEA-9478-A6726559D2AA}" type="datetimeFigureOut">
              <a:rPr lang="en-US" smtClean="0"/>
              <a:t>3/19/2012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3439CE-E2A7-4BBE-95FD-2A034CAF3539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D2E561-D978-4EEA-9478-A6726559D2AA}" type="datetimeFigureOut">
              <a:rPr lang="en-US" smtClean="0"/>
              <a:t>3/19/2012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3439CE-E2A7-4BBE-95FD-2A034CAF35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D2E561-D978-4EEA-9478-A6726559D2AA}" type="datetimeFigureOut">
              <a:rPr lang="en-US" smtClean="0"/>
              <a:t>3/19/2012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3439CE-E2A7-4BBE-95FD-2A034CAF35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D2E561-D978-4EEA-9478-A6726559D2AA}" type="datetimeFigureOut">
              <a:rPr lang="en-US" smtClean="0"/>
              <a:t>3/19/2012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3439CE-E2A7-4BBE-95FD-2A034CAF35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62D2E561-D978-4EEA-9478-A6726559D2AA}" type="datetimeFigureOut">
              <a:rPr lang="en-US" smtClean="0"/>
              <a:t>3/19/2012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0F3439CE-E2A7-4BBE-95FD-2A034CAF35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2D2E561-D978-4EEA-9478-A6726559D2AA}" type="datetimeFigureOut">
              <a:rPr lang="en-US" smtClean="0"/>
              <a:t>3/19/2012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0F3439CE-E2A7-4BBE-95FD-2A034CAF3539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purpose might each of the following serve?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Ministry of Truth</a:t>
            </a:r>
          </a:p>
          <a:p>
            <a:endParaRPr lang="en-US" dirty="0" smtClean="0"/>
          </a:p>
          <a:p>
            <a:r>
              <a:rPr lang="en-US" dirty="0" smtClean="0"/>
              <a:t>Ministry of Love</a:t>
            </a:r>
          </a:p>
          <a:p>
            <a:endParaRPr lang="en-US" dirty="0" smtClean="0"/>
          </a:p>
          <a:p>
            <a:r>
              <a:rPr lang="en-US" dirty="0" smtClean="0"/>
              <a:t>Ministry of Peace</a:t>
            </a:r>
          </a:p>
          <a:p>
            <a:endParaRPr lang="en-US" dirty="0" smtClean="0"/>
          </a:p>
          <a:p>
            <a:r>
              <a:rPr lang="en-US" dirty="0" smtClean="0"/>
              <a:t>Ministry of Plenty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09960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Control</a:t>
            </a:r>
          </a:p>
          <a:p>
            <a:r>
              <a:rPr lang="en-US" dirty="0" smtClean="0"/>
              <a:t>Repression</a:t>
            </a:r>
          </a:p>
          <a:p>
            <a:r>
              <a:rPr lang="en-US" dirty="0" smtClean="0"/>
              <a:t>Dehumanization</a:t>
            </a:r>
          </a:p>
          <a:p>
            <a:r>
              <a:rPr lang="en-US" dirty="0" smtClean="0"/>
              <a:t>Loneliness and Isolation</a:t>
            </a:r>
          </a:p>
          <a:p>
            <a:r>
              <a:rPr lang="en-US" dirty="0" smtClean="0"/>
              <a:t>Social Class Depravity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44698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Psychological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Constant surveillance via </a:t>
            </a:r>
            <a:r>
              <a:rPr lang="en-US" dirty="0" err="1" smtClean="0"/>
              <a:t>telescreens</a:t>
            </a:r>
            <a:r>
              <a:rPr lang="en-US" dirty="0" smtClean="0"/>
              <a:t>, hidden microphones, and spies</a:t>
            </a:r>
          </a:p>
          <a:p>
            <a:r>
              <a:rPr lang="en-US" dirty="0" smtClean="0"/>
              <a:t>Indoctrination via propaganda</a:t>
            </a:r>
          </a:p>
          <a:p>
            <a:r>
              <a:rPr lang="en-US" dirty="0" smtClean="0"/>
              <a:t>Children as police</a:t>
            </a:r>
          </a:p>
          <a:p>
            <a:r>
              <a:rPr lang="en-US" dirty="0" err="1" smtClean="0"/>
              <a:t>Thoughtcrimes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34961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Mandatory Exercise</a:t>
            </a:r>
          </a:p>
          <a:p>
            <a:pPr lvl="1"/>
            <a:r>
              <a:rPr lang="en-US" dirty="0" smtClean="0"/>
              <a:t>Physical Fatigue= Less Resistance</a:t>
            </a:r>
          </a:p>
          <a:p>
            <a:r>
              <a:rPr lang="en-US" dirty="0" smtClean="0"/>
              <a:t>Rationing food</a:t>
            </a:r>
          </a:p>
          <a:p>
            <a:pPr lvl="1"/>
            <a:r>
              <a:rPr lang="en-US" dirty="0" smtClean="0"/>
              <a:t>Hunger=Weakness</a:t>
            </a:r>
          </a:p>
          <a:p>
            <a:r>
              <a:rPr lang="en-US" dirty="0" smtClean="0"/>
              <a:t>Providing Drugs and Alcohol</a:t>
            </a:r>
          </a:p>
          <a:p>
            <a:pPr lvl="1"/>
            <a:r>
              <a:rPr lang="en-US" dirty="0" smtClean="0"/>
              <a:t>Buzz= Less Resistance</a:t>
            </a:r>
          </a:p>
          <a:p>
            <a:r>
              <a:rPr lang="en-US" dirty="0" smtClean="0"/>
              <a:t>Mandatory Work</a:t>
            </a:r>
          </a:p>
          <a:p>
            <a:r>
              <a:rPr lang="en-US" dirty="0" smtClean="0"/>
              <a:t>Sex for Procreation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28995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Mental	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Propaganda to indoctrinate and brainwash</a:t>
            </a:r>
          </a:p>
          <a:p>
            <a:r>
              <a:rPr lang="en-US" dirty="0" smtClean="0"/>
              <a:t>Censorship</a:t>
            </a:r>
          </a:p>
          <a:p>
            <a:r>
              <a:rPr lang="en-US" dirty="0" smtClean="0"/>
              <a:t>Reduction of Language</a:t>
            </a:r>
          </a:p>
          <a:p>
            <a:pPr lvl="1"/>
            <a:r>
              <a:rPr lang="en-US" dirty="0" smtClean="0"/>
              <a:t>Reducing words= reducing thought </a:t>
            </a:r>
            <a:r>
              <a:rPr lang="en-US" dirty="0" smtClean="0"/>
              <a:t>(</a:t>
            </a:r>
            <a:r>
              <a:rPr lang="en-US" dirty="0" err="1" smtClean="0"/>
              <a:t>kwim</a:t>
            </a:r>
            <a:r>
              <a:rPr lang="en-US" dirty="0" smtClean="0"/>
              <a:t>? …</a:t>
            </a:r>
            <a:r>
              <a:rPr lang="en-US" dirty="0" err="1" smtClean="0"/>
              <a:t>smh</a:t>
            </a:r>
            <a:r>
              <a:rPr lang="en-US" dirty="0" smtClean="0"/>
              <a:t>…)</a:t>
            </a:r>
            <a:endParaRPr lang="en-US" dirty="0" smtClean="0"/>
          </a:p>
          <a:p>
            <a:r>
              <a:rPr lang="en-US" dirty="0" smtClean="0"/>
              <a:t>New </a:t>
            </a:r>
            <a:r>
              <a:rPr lang="en-US" dirty="0" smtClean="0"/>
              <a:t>Language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36536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8000" dirty="0" smtClean="0"/>
              <a:t>1984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George Orwell’s  Quintessential Dystopian Novel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9735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en-US" dirty="0" smtClean="0">
                <a:latin typeface="Batang" pitchFamily="18" charset="-127"/>
                <a:ea typeface="Batang" pitchFamily="18" charset="-127"/>
              </a:rPr>
              <a:t>Orwell wrote </a:t>
            </a:r>
            <a:r>
              <a:rPr lang="en-US" u="sng" dirty="0" smtClean="0">
                <a:latin typeface="Batang" pitchFamily="18" charset="-127"/>
                <a:ea typeface="Batang" pitchFamily="18" charset="-127"/>
              </a:rPr>
              <a:t>1984</a:t>
            </a:r>
            <a:r>
              <a:rPr lang="en-US" dirty="0" smtClean="0">
                <a:latin typeface="Batang" pitchFamily="18" charset="-127"/>
                <a:ea typeface="Batang" pitchFamily="18" charset="-127"/>
              </a:rPr>
              <a:t> for </a:t>
            </a:r>
            <a:r>
              <a:rPr lang="en-US" b="1" i="1" dirty="0" smtClean="0">
                <a:latin typeface="Batang" pitchFamily="18" charset="-127"/>
                <a:ea typeface="Batang" pitchFamily="18" charset="-127"/>
              </a:rPr>
              <a:t>us, the future</a:t>
            </a:r>
            <a:r>
              <a:rPr lang="en-US" dirty="0" smtClean="0">
                <a:latin typeface="Batang" pitchFamily="18" charset="-127"/>
                <a:ea typeface="Batang" pitchFamily="18" charset="-127"/>
              </a:rPr>
              <a:t>, in the hope we would recognize the signs and symptoms of </a:t>
            </a:r>
            <a:r>
              <a:rPr lang="en-US" dirty="0" smtClean="0">
                <a:latin typeface="Batang" pitchFamily="18" charset="-127"/>
                <a:ea typeface="Batang" pitchFamily="18" charset="-127"/>
              </a:rPr>
              <a:t>tyrannical </a:t>
            </a:r>
            <a:r>
              <a:rPr lang="en-US" dirty="0" smtClean="0">
                <a:latin typeface="Batang" pitchFamily="18" charset="-127"/>
                <a:ea typeface="Batang" pitchFamily="18" charset="-127"/>
              </a:rPr>
              <a:t>world government and prevent its establishment in our world.. Let’s make sure he did not write in vain.</a:t>
            </a:r>
          </a:p>
          <a:p>
            <a:pPr lvl="5"/>
            <a:r>
              <a:rPr lang="en-US" dirty="0" smtClean="0">
                <a:latin typeface="Batang" pitchFamily="18" charset="-127"/>
                <a:ea typeface="Batang" pitchFamily="18" charset="-127"/>
              </a:rPr>
              <a:t>Jackie Jura</a:t>
            </a:r>
            <a:endParaRPr lang="en-US" dirty="0">
              <a:latin typeface="Batang" pitchFamily="18" charset="-127"/>
              <a:ea typeface="Batang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7382998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Dystopian Novel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Disenfranchised  protagonist</a:t>
            </a:r>
          </a:p>
          <a:p>
            <a:pPr lvl="1"/>
            <a:r>
              <a:rPr lang="en-US" dirty="0" smtClean="0"/>
              <a:t>Wants to change things or escape</a:t>
            </a:r>
          </a:p>
          <a:p>
            <a:r>
              <a:rPr lang="en-US" dirty="0" smtClean="0"/>
              <a:t>Representation of the powerful ones who control the world</a:t>
            </a:r>
          </a:p>
          <a:p>
            <a:r>
              <a:rPr lang="en-US" dirty="0" smtClean="0"/>
              <a:t>Representation of the “typical” citizen who is happy with the  status quo or ignorant of society’s flaws</a:t>
            </a:r>
          </a:p>
          <a:p>
            <a:pPr lvl="1"/>
            <a:r>
              <a:rPr lang="en-US" dirty="0" smtClean="0"/>
              <a:t>Staunchly patriotic</a:t>
            </a:r>
          </a:p>
          <a:p>
            <a:pPr lvl="1"/>
            <a:r>
              <a:rPr lang="en-US" dirty="0" smtClean="0"/>
              <a:t>“It is what it is”</a:t>
            </a:r>
          </a:p>
          <a:p>
            <a:pPr lvl="1"/>
            <a:r>
              <a:rPr lang="en-US" dirty="0" smtClean="0"/>
              <a:t>Aware of problems, but feel there is no way to change them.</a:t>
            </a:r>
          </a:p>
          <a:p>
            <a:r>
              <a:rPr lang="en-US" dirty="0" smtClean="0"/>
              <a:t>Narrative viewpoint is from the inside of the dystopian society</a:t>
            </a:r>
          </a:p>
          <a:p>
            <a:r>
              <a:rPr lang="en-US" dirty="0" smtClean="0"/>
              <a:t>Plot lines follow one of two directions when the protagonists have terrible things happen to them</a:t>
            </a:r>
          </a:p>
          <a:p>
            <a:pPr lvl="1"/>
            <a:r>
              <a:rPr lang="en-US" dirty="0" smtClean="0"/>
              <a:t>They escape their fate</a:t>
            </a:r>
          </a:p>
          <a:p>
            <a:pPr lvl="1"/>
            <a:r>
              <a:rPr lang="en-US" dirty="0" smtClean="0"/>
              <a:t>The establishment wins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39271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Philosophical or Thematic Traits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The individual is worth nothing more than his or her value as part of the government machine</a:t>
            </a:r>
          </a:p>
          <a:p>
            <a:r>
              <a:rPr lang="en-US" dirty="0" smtClean="0"/>
              <a:t>Power emanates from a single dictator or a large governmental organization</a:t>
            </a:r>
          </a:p>
          <a:p>
            <a:r>
              <a:rPr lang="en-US" dirty="0" smtClean="0"/>
              <a:t>Major forms of control include communication, education, mass media, and popular culture</a:t>
            </a:r>
          </a:p>
          <a:p>
            <a:r>
              <a:rPr lang="en-US" dirty="0" smtClean="0"/>
              <a:t>Military control may be a factor</a:t>
            </a:r>
          </a:p>
          <a:p>
            <a:r>
              <a:rPr lang="en-US" dirty="0" smtClean="0"/>
              <a:t>The controlling party uses pop culture to distract and control its members</a:t>
            </a:r>
          </a:p>
          <a:p>
            <a:r>
              <a:rPr lang="en-US" dirty="0" smtClean="0"/>
              <a:t>The controlling body finds and uses a scapegoat to deflect the blame for all of the suffering people.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89395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371600"/>
            <a:ext cx="7772400" cy="498396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Act I</a:t>
            </a:r>
          </a:p>
          <a:p>
            <a:pPr lvl="1"/>
            <a:r>
              <a:rPr lang="en-US" dirty="0" smtClean="0"/>
              <a:t>Largely exposition that establishes the parameters of the society and introduces characters and conflict</a:t>
            </a:r>
          </a:p>
          <a:p>
            <a:r>
              <a:rPr lang="en-US" dirty="0" smtClean="0"/>
              <a:t>Act II</a:t>
            </a:r>
          </a:p>
          <a:p>
            <a:pPr lvl="1"/>
            <a:r>
              <a:rPr lang="en-US" dirty="0" smtClean="0"/>
              <a:t>Contains most of the rising action as it follows the character(s) trying to change or escape society</a:t>
            </a:r>
          </a:p>
          <a:p>
            <a:pPr lvl="1"/>
            <a:r>
              <a:rPr lang="en-US" dirty="0" smtClean="0"/>
              <a:t>The climax typically occurs at the end</a:t>
            </a:r>
          </a:p>
          <a:p>
            <a:r>
              <a:rPr lang="en-US" dirty="0" smtClean="0"/>
              <a:t>Act III</a:t>
            </a:r>
          </a:p>
          <a:p>
            <a:pPr lvl="1"/>
            <a:r>
              <a:rPr lang="en-US" dirty="0" smtClean="0"/>
              <a:t>The falling action or aftermath</a:t>
            </a:r>
          </a:p>
          <a:p>
            <a:pPr lvl="1"/>
            <a:r>
              <a:rPr lang="en-US" dirty="0" smtClean="0"/>
              <a:t>The theme is derived from the resolution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04450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Info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George Orwell (nee Eric Blair)</a:t>
            </a:r>
          </a:p>
          <a:p>
            <a:r>
              <a:rPr lang="en-US" dirty="0" smtClean="0"/>
              <a:t>First published in 1949</a:t>
            </a:r>
          </a:p>
          <a:p>
            <a:r>
              <a:rPr lang="en-US" dirty="0" smtClean="0"/>
              <a:t>Concerns life under and Oligarchy or Big Brother (a strict government run by few with the figure-head of one)</a:t>
            </a:r>
          </a:p>
          <a:p>
            <a:r>
              <a:rPr lang="en-US" dirty="0" smtClean="0"/>
              <a:t>The ultimate dystopian novel. This book is frequently alluded to in popular culture.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49117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371600"/>
            <a:ext cx="7772400" cy="498396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Historical</a:t>
            </a:r>
          </a:p>
          <a:p>
            <a:pPr lvl="1"/>
            <a:r>
              <a:rPr lang="en-US" dirty="0" smtClean="0"/>
              <a:t>Imagined future (1984)</a:t>
            </a:r>
          </a:p>
          <a:p>
            <a:pPr lvl="1"/>
            <a:r>
              <a:rPr lang="en-US" dirty="0" smtClean="0"/>
              <a:t>Dystopia</a:t>
            </a:r>
          </a:p>
          <a:p>
            <a:r>
              <a:rPr lang="en-US" dirty="0" smtClean="0"/>
              <a:t>Physical</a:t>
            </a:r>
          </a:p>
          <a:p>
            <a:pPr lvl="1"/>
            <a:r>
              <a:rPr lang="en-US" dirty="0" smtClean="0"/>
              <a:t>Notice the imagery of surroundings</a:t>
            </a:r>
          </a:p>
          <a:p>
            <a:pPr lvl="2"/>
            <a:r>
              <a:rPr lang="en-US" dirty="0" smtClean="0"/>
              <a:t>Apartment (s)</a:t>
            </a:r>
          </a:p>
          <a:p>
            <a:pPr lvl="2"/>
            <a:r>
              <a:rPr lang="en-US" dirty="0" smtClean="0"/>
              <a:t>Workplace</a:t>
            </a:r>
          </a:p>
          <a:p>
            <a:pPr lvl="2"/>
            <a:r>
              <a:rPr lang="en-US" dirty="0" smtClean="0"/>
              <a:t>Ministries</a:t>
            </a:r>
          </a:p>
          <a:p>
            <a:r>
              <a:rPr lang="en-US" dirty="0" smtClean="0"/>
              <a:t>Geographical</a:t>
            </a:r>
          </a:p>
          <a:p>
            <a:pPr lvl="1"/>
            <a:r>
              <a:rPr lang="en-US" dirty="0" smtClean="0"/>
              <a:t>Oceania (Americas, British Isles, South Africa, Australia) (**Airstrip One is </a:t>
            </a:r>
            <a:r>
              <a:rPr lang="en-US" dirty="0" err="1" smtClean="0"/>
              <a:t>Britian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Eurasia (Europe, North Asia)</a:t>
            </a:r>
          </a:p>
          <a:p>
            <a:pPr lvl="1"/>
            <a:r>
              <a:rPr lang="en-US" dirty="0" err="1" smtClean="0"/>
              <a:t>Eastasia</a:t>
            </a:r>
            <a:r>
              <a:rPr lang="en-US" dirty="0" smtClean="0"/>
              <a:t> (Most of South East Asia)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08115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Primary Characters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Winston</a:t>
            </a:r>
          </a:p>
          <a:p>
            <a:pPr lvl="1"/>
            <a:r>
              <a:rPr lang="en-US" dirty="0" smtClean="0"/>
              <a:t>Protagonist</a:t>
            </a:r>
          </a:p>
          <a:p>
            <a:r>
              <a:rPr lang="en-US" dirty="0" smtClean="0"/>
              <a:t>Julia</a:t>
            </a:r>
          </a:p>
          <a:p>
            <a:pPr lvl="1"/>
            <a:r>
              <a:rPr lang="en-US" dirty="0" smtClean="0"/>
              <a:t>His lover</a:t>
            </a:r>
          </a:p>
          <a:p>
            <a:r>
              <a:rPr lang="en-US" dirty="0" smtClean="0"/>
              <a:t>Big Brother</a:t>
            </a:r>
          </a:p>
          <a:p>
            <a:pPr lvl="1"/>
            <a:r>
              <a:rPr lang="en-US" dirty="0" smtClean="0"/>
              <a:t>Primary Antagonist</a:t>
            </a:r>
          </a:p>
          <a:p>
            <a:r>
              <a:rPr lang="en-US" dirty="0" smtClean="0"/>
              <a:t>O’Brien</a:t>
            </a:r>
          </a:p>
          <a:p>
            <a:pPr lvl="1"/>
            <a:r>
              <a:rPr lang="en-US" dirty="0" smtClean="0"/>
              <a:t>A party member</a:t>
            </a:r>
          </a:p>
          <a:p>
            <a:r>
              <a:rPr lang="en-US" dirty="0" smtClean="0"/>
              <a:t>Emmanuel Goldstein</a:t>
            </a:r>
          </a:p>
          <a:p>
            <a:pPr lvl="1"/>
            <a:r>
              <a:rPr lang="en-US" dirty="0" smtClean="0"/>
              <a:t>Former party leader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74062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158</TotalTime>
  <Words>507</Words>
  <Application>Microsoft Office PowerPoint</Application>
  <PresentationFormat>On-screen Show (4:3)</PresentationFormat>
  <Paragraphs>95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Metro</vt:lpstr>
      <vt:lpstr>What purpose might each of the following serve?</vt:lpstr>
      <vt:lpstr>1984</vt:lpstr>
      <vt:lpstr>PowerPoint Presentation</vt:lpstr>
      <vt:lpstr>The Dystopian Novel</vt:lpstr>
      <vt:lpstr>Philosophical or Thematic Traits</vt:lpstr>
      <vt:lpstr>Structure</vt:lpstr>
      <vt:lpstr>Background Info</vt:lpstr>
      <vt:lpstr>Setting</vt:lpstr>
      <vt:lpstr>Primary Characters</vt:lpstr>
      <vt:lpstr>Themes</vt:lpstr>
      <vt:lpstr>Psychological Control</vt:lpstr>
      <vt:lpstr>Physical Control</vt:lpstr>
      <vt:lpstr>Mental Control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1984</dc:title>
  <dc:creator>maintenance</dc:creator>
  <cp:lastModifiedBy>maintenance</cp:lastModifiedBy>
  <cp:revision>12</cp:revision>
  <dcterms:created xsi:type="dcterms:W3CDTF">2012-03-16T15:28:58Z</dcterms:created>
  <dcterms:modified xsi:type="dcterms:W3CDTF">2012-03-19T12:53:56Z</dcterms:modified>
</cp:coreProperties>
</file>