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7" r:id="rId4"/>
    <p:sldId id="262" r:id="rId5"/>
    <p:sldId id="263" r:id="rId6"/>
    <p:sldId id="268" r:id="rId7"/>
    <p:sldId id="264" r:id="rId8"/>
    <p:sldId id="266" r:id="rId9"/>
    <p:sldId id="265" r:id="rId10"/>
    <p:sldId id="269" r:id="rId11"/>
    <p:sldId id="270" r:id="rId12"/>
    <p:sldId id="271" r:id="rId13"/>
    <p:sldId id="272" r:id="rId14"/>
    <p:sldId id="273" r:id="rId15"/>
    <p:sldId id="274" r:id="rId16"/>
    <p:sldId id="275" r:id="rId17"/>
    <p:sldId id="276" r:id="rId18"/>
    <p:sldId id="27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7E200"/>
    <a:srgbClr val="FFFFCC"/>
    <a:srgbClr val="9999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8BC3F0B-C934-40C0-B1EB-4D35648556B0}"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E1E074-F025-4897-B98D-B2FA785A50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1D1CD1-F69F-4972-ADA3-94FB7FC5F8F0}"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EE63B1-C98B-4D42-87F0-F51F69A424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4440EC-EDC2-462C-8206-4A24CA762284}"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21F1B5-B90E-4B07-9231-5861EF866E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918E67D-8940-4095-98A6-60292C041E8F}" type="datetimeFigureOut">
              <a:rPr lang="en-US"/>
              <a:pPr>
                <a:defRPr/>
              </a:pPr>
              <a:t>8/20/2011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684E99-08F1-47B5-A18A-94B8AA4CFD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69199D-190A-4580-9346-11F8F5F1F0CC}" type="datetimeFigureOut">
              <a:rPr lang="en-US"/>
              <a:pPr>
                <a:defRPr/>
              </a:pPr>
              <a:t>8/20/2011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E08333-20C3-4E7C-B19B-70921E92AA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94F34F-ED07-4019-B0F7-3C78C80AB7F7}" type="datetimeFigureOut">
              <a:rPr lang="en-US"/>
              <a:pPr>
                <a:defRPr/>
              </a:pPr>
              <a:t>8/20/2011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FB3FD83-4A95-480F-A387-7614760F10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D240AF-D931-44EE-9022-64E818E68C64}" type="datetimeFigureOut">
              <a:rPr lang="en-US"/>
              <a:pPr>
                <a:defRPr/>
              </a:pPr>
              <a:t>8/20/2011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9B4BF8E-F94A-4C3B-A04A-F6905C6029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CFE98D-564E-403A-8167-6F586EDBC06B}" type="datetimeFigureOut">
              <a:rPr lang="en-US"/>
              <a:pPr>
                <a:defRPr/>
              </a:pPr>
              <a:t>8/20/2011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FA72B5-0D9C-4C2C-A997-B7BE331149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4EFF2F2-A1F3-4E0E-8102-138FB7B8372B}" type="datetimeFigureOut">
              <a:rPr lang="en-US"/>
              <a:pPr>
                <a:defRPr/>
              </a:pPr>
              <a:t>8/20/2011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5B6CD5-B905-4E3D-B888-2F8EFC733D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94A924-0B8A-4961-8E96-BBECDBE8E449}" type="datetimeFigureOut">
              <a:rPr lang="en-US"/>
              <a:pPr>
                <a:defRPr/>
              </a:pPr>
              <a:t>8/20/2011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104515-5261-41D2-9846-10B38BB6DC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pic>
        <p:nvPicPr>
          <p:cNvPr id="1026" name="Picture 3" descr="C:\Program Files\Microsoft Office\MEDIA\OFFICE11\Lines\BD14711_.gif"/>
          <p:cNvPicPr>
            <a:picLocks noChangeAspect="1" noChangeArrowheads="1"/>
          </p:cNvPicPr>
          <p:nvPr userDrawn="1"/>
        </p:nvPicPr>
        <p:blipFill>
          <a:blip r:embed="rId12"/>
          <a:srcRect l="52000"/>
          <a:stretch>
            <a:fillRect/>
          </a:stretch>
        </p:blipFill>
        <p:spPr bwMode="auto">
          <a:xfrm>
            <a:off x="0" y="0"/>
            <a:ext cx="2743200" cy="6858000"/>
          </a:xfrm>
          <a:prstGeom prst="rect">
            <a:avLst/>
          </a:prstGeom>
          <a:noFill/>
          <a:ln w="9525">
            <a:noFill/>
            <a:miter lim="800000"/>
            <a:headEnd/>
            <a:tailEnd/>
          </a:ln>
        </p:spPr>
      </p:pic>
      <p:sp>
        <p:nvSpPr>
          <p:cNvPr id="1027" name="Title Placeholder 1"/>
          <p:cNvSpPr>
            <a:spLocks noGrp="1"/>
          </p:cNvSpPr>
          <p:nvPr>
            <p:ph type="title"/>
          </p:nvPr>
        </p:nvSpPr>
        <p:spPr bwMode="auto">
          <a:xfrm>
            <a:off x="1143000" y="274638"/>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143000" y="1600200"/>
            <a:ext cx="7543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1600200" y="6356350"/>
            <a:ext cx="14478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accent3">
                    <a:lumMod val="75000"/>
                  </a:schemeClr>
                </a:solidFill>
                <a:effectLst/>
                <a:latin typeface="Eras Demi ITC" pitchFamily="34" charset="0"/>
              </a:defRPr>
            </a:lvl1pPr>
          </a:lstStyle>
          <a:p>
            <a:pPr>
              <a:defRPr/>
            </a:pPr>
            <a:fld id="{884680F7-CFAB-43C4-A898-FB01F3D8C244}" type="datetimeFigureOut">
              <a:rPr lang="en-US"/>
              <a:pPr>
                <a:defRPr/>
              </a:pPr>
              <a:t>8/20/2011</a:t>
            </a:fld>
            <a:endParaRPr lang="en-US"/>
          </a:p>
        </p:txBody>
      </p:sp>
      <p:sp>
        <p:nvSpPr>
          <p:cNvPr id="5" name="Footer Placeholder 4"/>
          <p:cNvSpPr>
            <a:spLocks noGrp="1"/>
          </p:cNvSpPr>
          <p:nvPr>
            <p:ph type="ftr" sz="quarter" idx="3"/>
          </p:nvPr>
        </p:nvSpPr>
        <p:spPr>
          <a:xfrm>
            <a:off x="4160838" y="6356350"/>
            <a:ext cx="1965325"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accent3">
                    <a:lumMod val="75000"/>
                  </a:schemeClr>
                </a:solidFill>
                <a:effectLst/>
                <a:latin typeface="Eras Demi ITC" pitchFamily="34" charset="0"/>
              </a:defRPr>
            </a:lvl1pPr>
          </a:lstStyle>
          <a:p>
            <a:pPr>
              <a:defRPr/>
            </a:pPr>
            <a:endParaRPr lang="en-US"/>
          </a:p>
        </p:txBody>
      </p:sp>
      <p:sp>
        <p:nvSpPr>
          <p:cNvPr id="6" name="Slide Number Placeholder 5"/>
          <p:cNvSpPr>
            <a:spLocks noGrp="1"/>
          </p:cNvSpPr>
          <p:nvPr>
            <p:ph type="sldNum" sz="quarter" idx="4"/>
          </p:nvPr>
        </p:nvSpPr>
        <p:spPr>
          <a:xfrm>
            <a:off x="7239000" y="6356350"/>
            <a:ext cx="14478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accent3">
                    <a:lumMod val="75000"/>
                  </a:schemeClr>
                </a:solidFill>
                <a:effectLst/>
                <a:latin typeface="Eras Demi ITC" pitchFamily="34" charset="0"/>
              </a:defRPr>
            </a:lvl1pPr>
          </a:lstStyle>
          <a:p>
            <a:pPr>
              <a:defRPr/>
            </a:pPr>
            <a:fld id="{7C20CD9E-CCAD-475C-BC38-FB8AB3B7BF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7" r:id="rId2"/>
    <p:sldLayoutId id="2147483656" r:id="rId3"/>
    <p:sldLayoutId id="2147483655" r:id="rId4"/>
    <p:sldLayoutId id="2147483654" r:id="rId5"/>
    <p:sldLayoutId id="2147483653" r:id="rId6"/>
    <p:sldLayoutId id="2147483652" r:id="rId7"/>
    <p:sldLayoutId id="2147483651" r:id="rId8"/>
    <p:sldLayoutId id="2147483650" r:id="rId9"/>
    <p:sldLayoutId id="2147483649" r:id="rId10"/>
  </p:sldLayoutIdLst>
  <p:txStyles>
    <p:titleStyle>
      <a:lvl1pPr algn="ctr" rtl="0" eaLnBrk="0" fontAlgn="base" hangingPunct="0">
        <a:spcBef>
          <a:spcPct val="0"/>
        </a:spcBef>
        <a:spcAft>
          <a:spcPct val="0"/>
        </a:spcAft>
        <a:defRPr sz="4400" kern="1200">
          <a:solidFill>
            <a:srgbClr val="4F6228"/>
          </a:solidFill>
          <a:latin typeface="Eras Demi ITC" pitchFamily="34" charset="0"/>
          <a:ea typeface="+mj-ea"/>
          <a:cs typeface="+mj-cs"/>
        </a:defRPr>
      </a:lvl1pPr>
      <a:lvl2pPr algn="ctr" rtl="0" eaLnBrk="0" fontAlgn="base" hangingPunct="0">
        <a:spcBef>
          <a:spcPct val="0"/>
        </a:spcBef>
        <a:spcAft>
          <a:spcPct val="0"/>
        </a:spcAft>
        <a:defRPr sz="4400">
          <a:solidFill>
            <a:srgbClr val="4F6228"/>
          </a:solidFill>
          <a:latin typeface="Eras Demi ITC" pitchFamily="34" charset="0"/>
        </a:defRPr>
      </a:lvl2pPr>
      <a:lvl3pPr algn="ctr" rtl="0" eaLnBrk="0" fontAlgn="base" hangingPunct="0">
        <a:spcBef>
          <a:spcPct val="0"/>
        </a:spcBef>
        <a:spcAft>
          <a:spcPct val="0"/>
        </a:spcAft>
        <a:defRPr sz="4400">
          <a:solidFill>
            <a:srgbClr val="4F6228"/>
          </a:solidFill>
          <a:latin typeface="Eras Demi ITC" pitchFamily="34" charset="0"/>
        </a:defRPr>
      </a:lvl3pPr>
      <a:lvl4pPr algn="ctr" rtl="0" eaLnBrk="0" fontAlgn="base" hangingPunct="0">
        <a:spcBef>
          <a:spcPct val="0"/>
        </a:spcBef>
        <a:spcAft>
          <a:spcPct val="0"/>
        </a:spcAft>
        <a:defRPr sz="4400">
          <a:solidFill>
            <a:srgbClr val="4F6228"/>
          </a:solidFill>
          <a:latin typeface="Eras Demi ITC" pitchFamily="34" charset="0"/>
        </a:defRPr>
      </a:lvl4pPr>
      <a:lvl5pPr algn="ctr" rtl="0" eaLnBrk="0" fontAlgn="base" hangingPunct="0">
        <a:spcBef>
          <a:spcPct val="0"/>
        </a:spcBef>
        <a:spcAft>
          <a:spcPct val="0"/>
        </a:spcAft>
        <a:defRPr sz="4400">
          <a:solidFill>
            <a:srgbClr val="4F6228"/>
          </a:solidFill>
          <a:latin typeface="Eras Demi ITC" pitchFamily="34" charset="0"/>
        </a:defRPr>
      </a:lvl5pPr>
      <a:lvl6pPr marL="457200" algn="ctr" rtl="0" fontAlgn="base">
        <a:spcBef>
          <a:spcPct val="0"/>
        </a:spcBef>
        <a:spcAft>
          <a:spcPct val="0"/>
        </a:spcAft>
        <a:defRPr sz="4400">
          <a:solidFill>
            <a:srgbClr val="4F6228"/>
          </a:solidFill>
          <a:latin typeface="Eras Demi ITC" pitchFamily="34" charset="0"/>
        </a:defRPr>
      </a:lvl6pPr>
      <a:lvl7pPr marL="914400" algn="ctr" rtl="0" fontAlgn="base">
        <a:spcBef>
          <a:spcPct val="0"/>
        </a:spcBef>
        <a:spcAft>
          <a:spcPct val="0"/>
        </a:spcAft>
        <a:defRPr sz="4400">
          <a:solidFill>
            <a:srgbClr val="4F6228"/>
          </a:solidFill>
          <a:latin typeface="Eras Demi ITC" pitchFamily="34" charset="0"/>
        </a:defRPr>
      </a:lvl7pPr>
      <a:lvl8pPr marL="1371600" algn="ctr" rtl="0" fontAlgn="base">
        <a:spcBef>
          <a:spcPct val="0"/>
        </a:spcBef>
        <a:spcAft>
          <a:spcPct val="0"/>
        </a:spcAft>
        <a:defRPr sz="4400">
          <a:solidFill>
            <a:srgbClr val="4F6228"/>
          </a:solidFill>
          <a:latin typeface="Eras Demi ITC" pitchFamily="34" charset="0"/>
        </a:defRPr>
      </a:lvl8pPr>
      <a:lvl9pPr marL="1828800" algn="ctr" rtl="0" fontAlgn="base">
        <a:spcBef>
          <a:spcPct val="0"/>
        </a:spcBef>
        <a:spcAft>
          <a:spcPct val="0"/>
        </a:spcAft>
        <a:defRPr sz="4400">
          <a:solidFill>
            <a:srgbClr val="4F6228"/>
          </a:solidFill>
          <a:latin typeface="Eras Demi ITC"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77933C"/>
          </a:solidFill>
          <a:latin typeface="Eras Demi ITC"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77933C"/>
          </a:solidFill>
          <a:latin typeface="Eras Demi ITC"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77933C"/>
          </a:solidFill>
          <a:latin typeface="Eras Demi ITC"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77933C"/>
          </a:solidFill>
          <a:latin typeface="Eras Demi ITC"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77933C"/>
          </a:solidFill>
          <a:latin typeface="Eras Demi ITC"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idx="4294967295"/>
          </p:nvPr>
        </p:nvSpPr>
        <p:spPr>
          <a:xfrm>
            <a:off x="1676400" y="1143000"/>
            <a:ext cx="6781800" cy="2670175"/>
          </a:xfrm>
        </p:spPr>
        <p:txBody>
          <a:bodyPr/>
          <a:lstStyle/>
          <a:p>
            <a:pPr eaLnBrk="1" hangingPunct="1"/>
            <a:r>
              <a:rPr lang="en-US" smtClean="0"/>
              <a:t>How to Interpret a Prompt</a:t>
            </a:r>
          </a:p>
        </p:txBody>
      </p:sp>
      <p:sp>
        <p:nvSpPr>
          <p:cNvPr id="12290" name="Subtitle 2"/>
          <p:cNvSpPr>
            <a:spLocks noGrp="1"/>
          </p:cNvSpPr>
          <p:nvPr>
            <p:ph type="subTitle" idx="4294967295"/>
          </p:nvPr>
        </p:nvSpPr>
        <p:spPr>
          <a:xfrm>
            <a:off x="1676400" y="3886200"/>
            <a:ext cx="6781800" cy="1752600"/>
          </a:xfrm>
        </p:spPr>
        <p:txBody>
          <a:bodyPr/>
          <a:lstStyle/>
          <a:p>
            <a:pPr marL="0" indent="0" algn="ctr" eaLnBrk="1" hangingPunct="1">
              <a:buFont typeface="Arial" charset="0"/>
              <a:buNone/>
            </a:pPr>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en-US" smtClean="0"/>
              <a:t>Audience and Format</a:t>
            </a:r>
          </a:p>
        </p:txBody>
      </p:sp>
      <p:sp>
        <p:nvSpPr>
          <p:cNvPr id="21506" name="Rectangle 3"/>
          <p:cNvSpPr>
            <a:spLocks noGrp="1"/>
          </p:cNvSpPr>
          <p:nvPr>
            <p:ph type="body" idx="1"/>
          </p:nvPr>
        </p:nvSpPr>
        <p:spPr>
          <a:xfrm>
            <a:off x="1371600" y="1600200"/>
            <a:ext cx="7543800" cy="4525963"/>
          </a:xfrm>
        </p:spPr>
        <p:txBody>
          <a:bodyPr/>
          <a:lstStyle/>
          <a:p>
            <a:pPr>
              <a:lnSpc>
                <a:spcPct val="90000"/>
              </a:lnSpc>
            </a:pPr>
            <a:r>
              <a:rPr lang="en-US" smtClean="0">
                <a:solidFill>
                  <a:schemeClr val="tx1"/>
                </a:solidFill>
              </a:rPr>
              <a:t>Write an editorial for the school newspaper in which you defend that in order to win, others must lose or that when one wins, everyone wins through cooperation. Try to convince the readers of your viewpoint. Include reasons, examples, and evidence to convince your readers to agree to your position.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lstStyle/>
          <a:p>
            <a:r>
              <a:rPr lang="en-US" smtClean="0"/>
              <a:t>Audience and Format</a:t>
            </a:r>
          </a:p>
        </p:txBody>
      </p:sp>
      <p:sp>
        <p:nvSpPr>
          <p:cNvPr id="22530" name="Rectangle 3"/>
          <p:cNvSpPr>
            <a:spLocks noGrp="1"/>
          </p:cNvSpPr>
          <p:nvPr>
            <p:ph type="body" idx="1"/>
          </p:nvPr>
        </p:nvSpPr>
        <p:spPr/>
        <p:txBody>
          <a:bodyPr/>
          <a:lstStyle/>
          <a:p>
            <a:r>
              <a:rPr lang="en-US" smtClean="0">
                <a:solidFill>
                  <a:schemeClr val="tx1"/>
                </a:solidFill>
              </a:rPr>
              <a:t>Write a letter to mayor in which you either defend the teen curfew or oppose the teen curfew. Clearly state your position and support it with reasons and examples. Try to convince the mayor to agree with your position.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lstStyle/>
          <a:p>
            <a:r>
              <a:rPr lang="en-US" smtClean="0"/>
              <a:t>Audience and Format</a:t>
            </a:r>
          </a:p>
        </p:txBody>
      </p:sp>
      <p:sp>
        <p:nvSpPr>
          <p:cNvPr id="23554" name="Rectangle 3"/>
          <p:cNvSpPr>
            <a:spLocks noGrp="1"/>
          </p:cNvSpPr>
          <p:nvPr>
            <p:ph type="body" idx="1"/>
          </p:nvPr>
        </p:nvSpPr>
        <p:spPr>
          <a:xfrm>
            <a:off x="1600200" y="1600200"/>
            <a:ext cx="7543800" cy="4525963"/>
          </a:xfrm>
        </p:spPr>
        <p:txBody>
          <a:bodyPr/>
          <a:lstStyle/>
          <a:p>
            <a:r>
              <a:rPr lang="en-US" smtClean="0">
                <a:solidFill>
                  <a:schemeClr val="tx1"/>
                </a:solidFill>
              </a:rPr>
              <a:t>Write a speech to the city council convincing them that they should build a new skate park in your neighborhood.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lstStyle/>
          <a:p>
            <a:r>
              <a:rPr lang="en-US" smtClean="0"/>
              <a:t>Use T.A.P.E.</a:t>
            </a:r>
          </a:p>
        </p:txBody>
      </p:sp>
      <p:sp>
        <p:nvSpPr>
          <p:cNvPr id="24578" name="Rectangle 3"/>
          <p:cNvSpPr>
            <a:spLocks noGrp="1"/>
          </p:cNvSpPr>
          <p:nvPr>
            <p:ph type="body" idx="1"/>
          </p:nvPr>
        </p:nvSpPr>
        <p:spPr>
          <a:xfrm>
            <a:off x="1828800" y="1600200"/>
            <a:ext cx="6858000" cy="4525963"/>
          </a:xfrm>
        </p:spPr>
        <p:txBody>
          <a:bodyPr/>
          <a:lstStyle/>
          <a:p>
            <a:r>
              <a:rPr lang="en-US" sz="5400" smtClean="0">
                <a:solidFill>
                  <a:schemeClr val="tx1"/>
                </a:solidFill>
              </a:rPr>
              <a:t>T = Topic</a:t>
            </a:r>
          </a:p>
          <a:p>
            <a:r>
              <a:rPr lang="en-US" sz="5400" smtClean="0">
                <a:solidFill>
                  <a:schemeClr val="tx1"/>
                </a:solidFill>
              </a:rPr>
              <a:t>A=Audience</a:t>
            </a:r>
          </a:p>
          <a:p>
            <a:r>
              <a:rPr lang="en-US" sz="5400" smtClean="0">
                <a:solidFill>
                  <a:schemeClr val="tx1"/>
                </a:solidFill>
              </a:rPr>
              <a:t>P=Purpose</a:t>
            </a:r>
          </a:p>
          <a:p>
            <a:r>
              <a:rPr lang="en-US" sz="5400" smtClean="0">
                <a:solidFill>
                  <a:schemeClr val="tx1"/>
                </a:solidFill>
              </a:rPr>
              <a:t>E=Essay Format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a:xfrm>
            <a:off x="1143000" y="274638"/>
            <a:ext cx="7543800" cy="487362"/>
          </a:xfrm>
        </p:spPr>
        <p:txBody>
          <a:bodyPr/>
          <a:lstStyle/>
          <a:p>
            <a:r>
              <a:rPr lang="en-US" sz="4000" smtClean="0"/>
              <a:t>1</a:t>
            </a:r>
          </a:p>
        </p:txBody>
      </p:sp>
      <p:sp>
        <p:nvSpPr>
          <p:cNvPr id="25602" name="Rectangle 3"/>
          <p:cNvSpPr>
            <a:spLocks noGrp="1"/>
          </p:cNvSpPr>
          <p:nvPr>
            <p:ph type="body" idx="1"/>
          </p:nvPr>
        </p:nvSpPr>
        <p:spPr>
          <a:xfrm>
            <a:off x="1752600" y="838200"/>
            <a:ext cx="6934200" cy="5715000"/>
          </a:xfrm>
        </p:spPr>
        <p:txBody>
          <a:bodyPr/>
          <a:lstStyle/>
          <a:p>
            <a:pPr eaLnBrk="1" hangingPunct="1">
              <a:buFont typeface="Arial" charset="0"/>
              <a:buNone/>
            </a:pPr>
            <a:r>
              <a:rPr lang="en-US" sz="2100" b="1" u="sng" smtClean="0">
                <a:solidFill>
                  <a:schemeClr val="tx1"/>
                </a:solidFill>
              </a:rPr>
              <a:t>Writing Situation</a:t>
            </a:r>
            <a:r>
              <a:rPr lang="en-US" sz="2100" u="sng" smtClean="0">
                <a:solidFill>
                  <a:schemeClr val="tx1"/>
                </a:solidFill>
              </a:rPr>
              <a:t> </a:t>
            </a:r>
            <a:endParaRPr lang="en-US" sz="2100" smtClean="0">
              <a:solidFill>
                <a:schemeClr val="tx1"/>
              </a:solidFill>
            </a:endParaRPr>
          </a:p>
          <a:p>
            <a:pPr eaLnBrk="1" hangingPunct="1">
              <a:buFont typeface="Arial" charset="0"/>
              <a:buNone/>
            </a:pPr>
            <a:r>
              <a:rPr lang="en-US" sz="2100" smtClean="0">
                <a:solidFill>
                  <a:schemeClr val="tx1"/>
                </a:solidFill>
              </a:rPr>
              <a:t>Recently, there has been keen attention given to the affects that Hip Hop has on today’s youth. Some argue that it has contributed to the deterioration of our society’s moral fabric…declaring, “It has poisoned America.” Others, on the other hand, express that Hip Hop should not be held responsible for raising our nation’s children, parents should.  </a:t>
            </a:r>
          </a:p>
          <a:p>
            <a:pPr eaLnBrk="1" hangingPunct="1">
              <a:buFont typeface="Arial" charset="0"/>
              <a:buNone/>
            </a:pPr>
            <a:r>
              <a:rPr lang="en-US" sz="2100" b="1" smtClean="0">
                <a:solidFill>
                  <a:schemeClr val="tx1"/>
                </a:solidFill>
              </a:rPr>
              <a:t> </a:t>
            </a:r>
            <a:endParaRPr lang="en-US" sz="2100" smtClean="0">
              <a:solidFill>
                <a:schemeClr val="tx1"/>
              </a:solidFill>
            </a:endParaRPr>
          </a:p>
          <a:p>
            <a:pPr eaLnBrk="1" hangingPunct="1">
              <a:buFont typeface="Arial" charset="0"/>
              <a:buNone/>
            </a:pPr>
            <a:r>
              <a:rPr lang="en-US" sz="2100" b="1" u="sng" smtClean="0">
                <a:solidFill>
                  <a:schemeClr val="tx1"/>
                </a:solidFill>
              </a:rPr>
              <a:t>Writing Directions</a:t>
            </a:r>
            <a:endParaRPr lang="en-US" sz="2100" smtClean="0">
              <a:solidFill>
                <a:schemeClr val="tx1"/>
              </a:solidFill>
            </a:endParaRPr>
          </a:p>
          <a:p>
            <a:pPr eaLnBrk="1" hangingPunct="1">
              <a:buFont typeface="Arial" charset="0"/>
              <a:buNone/>
            </a:pPr>
            <a:r>
              <a:rPr lang="en-US" sz="2100" smtClean="0">
                <a:solidFill>
                  <a:schemeClr val="tx1"/>
                </a:solidFill>
              </a:rPr>
              <a:t>Write an essay to be read to Congress, convincing it that Hip Hop is or is not hurting today’s teenagers. Be sure to include reasons and examples to support your position.</a:t>
            </a:r>
          </a:p>
          <a:p>
            <a:pPr>
              <a:buFont typeface="Arial" charset="0"/>
              <a:buNone/>
            </a:pPr>
            <a:endParaRPr lang="en-US" sz="210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1143000" y="152400"/>
            <a:ext cx="7543800" cy="563563"/>
          </a:xfrm>
        </p:spPr>
        <p:txBody>
          <a:bodyPr/>
          <a:lstStyle/>
          <a:p>
            <a:r>
              <a:rPr lang="en-US" sz="4000" smtClean="0"/>
              <a:t>2</a:t>
            </a:r>
          </a:p>
        </p:txBody>
      </p:sp>
      <p:sp>
        <p:nvSpPr>
          <p:cNvPr id="26626" name="Rectangle 3"/>
          <p:cNvSpPr>
            <a:spLocks noGrp="1"/>
          </p:cNvSpPr>
          <p:nvPr>
            <p:ph type="body" idx="1"/>
          </p:nvPr>
        </p:nvSpPr>
        <p:spPr>
          <a:xfrm>
            <a:off x="1828800" y="609600"/>
            <a:ext cx="7162800" cy="6096000"/>
          </a:xfrm>
        </p:spPr>
        <p:txBody>
          <a:bodyPr/>
          <a:lstStyle/>
          <a:p>
            <a:pPr eaLnBrk="1" hangingPunct="1">
              <a:lnSpc>
                <a:spcPct val="80000"/>
              </a:lnSpc>
              <a:buFont typeface="Arial" charset="0"/>
              <a:buNone/>
            </a:pPr>
            <a:r>
              <a:rPr lang="en-US" sz="2800" b="1" u="sng" smtClean="0">
                <a:solidFill>
                  <a:schemeClr val="tx1"/>
                </a:solidFill>
              </a:rPr>
              <a:t>Writing Situation:</a:t>
            </a:r>
            <a:endParaRPr lang="en-US" sz="2800" smtClean="0">
              <a:solidFill>
                <a:schemeClr val="tx1"/>
              </a:solidFill>
            </a:endParaRPr>
          </a:p>
          <a:p>
            <a:pPr eaLnBrk="1" hangingPunct="1">
              <a:lnSpc>
                <a:spcPct val="80000"/>
              </a:lnSpc>
              <a:buFont typeface="Arial" charset="0"/>
              <a:buNone/>
            </a:pPr>
            <a:r>
              <a:rPr lang="en-US" sz="2400" smtClean="0">
                <a:solidFill>
                  <a:schemeClr val="tx1"/>
                </a:solidFill>
              </a:rPr>
              <a:t>Immigration has recently become a contentious issue in the United States. Some people believe that illegal immigrants are responsible for the increase in crime and the increase of taxes being spent for healthcare for the uninsured, and therefore should be immediately deported. Others believe that many of today’s illegal immigrants are beneficial to the country because they work undesirable jobs and help support agriculture, and therefore should be allowed to stay in the United States.</a:t>
            </a:r>
          </a:p>
          <a:p>
            <a:pPr eaLnBrk="1" hangingPunct="1">
              <a:lnSpc>
                <a:spcPct val="80000"/>
              </a:lnSpc>
              <a:buFont typeface="Arial" charset="0"/>
              <a:buNone/>
            </a:pPr>
            <a:r>
              <a:rPr lang="en-US" sz="2800" b="1" u="sng" smtClean="0">
                <a:solidFill>
                  <a:schemeClr val="tx1"/>
                </a:solidFill>
              </a:rPr>
              <a:t>Directions For Writing:</a:t>
            </a:r>
            <a:endParaRPr lang="en-US" sz="2800" smtClean="0">
              <a:solidFill>
                <a:schemeClr val="tx1"/>
              </a:solidFill>
            </a:endParaRPr>
          </a:p>
          <a:p>
            <a:pPr eaLnBrk="1" hangingPunct="1">
              <a:lnSpc>
                <a:spcPct val="80000"/>
              </a:lnSpc>
              <a:buFont typeface="Arial" charset="0"/>
              <a:buNone/>
            </a:pPr>
            <a:r>
              <a:rPr lang="en-US" sz="2400" smtClean="0">
                <a:solidFill>
                  <a:schemeClr val="tx1"/>
                </a:solidFill>
              </a:rPr>
              <a:t>Write a letter to governor in which you support or oppose a bill that demands that illegal immigrants in your state be immediately deported if discovered. Be sure to use convincing evidence to support your ideas.</a:t>
            </a:r>
          </a:p>
          <a:p>
            <a:pPr>
              <a:lnSpc>
                <a:spcPct val="80000"/>
              </a:lnSpc>
              <a:buFont typeface="Arial" charset="0"/>
              <a:buNone/>
            </a:pPr>
            <a:endParaRPr lang="en-US"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1143000" y="274638"/>
            <a:ext cx="7543800" cy="563562"/>
          </a:xfrm>
        </p:spPr>
        <p:txBody>
          <a:bodyPr/>
          <a:lstStyle/>
          <a:p>
            <a:r>
              <a:rPr lang="en-US" sz="4000" smtClean="0"/>
              <a:t>3</a:t>
            </a:r>
          </a:p>
        </p:txBody>
      </p:sp>
      <p:sp>
        <p:nvSpPr>
          <p:cNvPr id="27650" name="Rectangle 3"/>
          <p:cNvSpPr>
            <a:spLocks noGrp="1"/>
          </p:cNvSpPr>
          <p:nvPr>
            <p:ph type="body" idx="1"/>
          </p:nvPr>
        </p:nvSpPr>
        <p:spPr>
          <a:xfrm>
            <a:off x="1981200" y="914400"/>
            <a:ext cx="6705600" cy="5715000"/>
          </a:xfrm>
        </p:spPr>
        <p:txBody>
          <a:bodyPr/>
          <a:lstStyle/>
          <a:p>
            <a:pPr eaLnBrk="1" hangingPunct="1">
              <a:buFont typeface="Arial" charset="0"/>
              <a:buNone/>
            </a:pPr>
            <a:r>
              <a:rPr lang="en-US" sz="2100" b="1" u="sng" smtClean="0">
                <a:solidFill>
                  <a:schemeClr val="tx1"/>
                </a:solidFill>
              </a:rPr>
              <a:t>Writing Situation:</a:t>
            </a:r>
            <a:endParaRPr lang="en-US" sz="2100" smtClean="0">
              <a:solidFill>
                <a:schemeClr val="tx1"/>
              </a:solidFill>
            </a:endParaRPr>
          </a:p>
          <a:p>
            <a:pPr eaLnBrk="1" hangingPunct="1">
              <a:buFont typeface="Arial" charset="0"/>
              <a:buNone/>
            </a:pPr>
            <a:r>
              <a:rPr lang="en-US" sz="2100" smtClean="0">
                <a:solidFill>
                  <a:schemeClr val="tx1"/>
                </a:solidFill>
              </a:rPr>
              <a:t>On June 4, 2010, Governor Sonny Perdue signed a new law that bans texting while driving. However, the law allows drivers to use mobile GPS and to view emails from their cell phones. The legislature is considering a total ban on cell phone usage while driving. Governor Perdue has asked the sponsors of the bill to resolve the issues with future legislation.</a:t>
            </a:r>
          </a:p>
          <a:p>
            <a:pPr eaLnBrk="1" hangingPunct="1">
              <a:buFont typeface="Arial" charset="0"/>
              <a:buNone/>
            </a:pPr>
            <a:r>
              <a:rPr lang="en-US" sz="2100" b="1" smtClean="0">
                <a:solidFill>
                  <a:schemeClr val="tx1"/>
                </a:solidFill>
              </a:rPr>
              <a:t> </a:t>
            </a:r>
            <a:endParaRPr lang="en-US" sz="2100" smtClean="0">
              <a:solidFill>
                <a:schemeClr val="tx1"/>
              </a:solidFill>
            </a:endParaRPr>
          </a:p>
          <a:p>
            <a:pPr eaLnBrk="1" hangingPunct="1">
              <a:buFont typeface="Arial" charset="0"/>
              <a:buNone/>
            </a:pPr>
            <a:r>
              <a:rPr lang="en-US" sz="2100" b="1" u="sng" smtClean="0">
                <a:solidFill>
                  <a:schemeClr val="tx1"/>
                </a:solidFill>
              </a:rPr>
              <a:t>Writing Directions:</a:t>
            </a:r>
            <a:endParaRPr lang="en-US" sz="2100" smtClean="0">
              <a:solidFill>
                <a:schemeClr val="tx1"/>
              </a:solidFill>
            </a:endParaRPr>
          </a:p>
          <a:p>
            <a:pPr eaLnBrk="1" hangingPunct="1">
              <a:buFont typeface="Arial" charset="0"/>
              <a:buNone/>
            </a:pPr>
            <a:r>
              <a:rPr lang="en-US" sz="2100" smtClean="0">
                <a:solidFill>
                  <a:schemeClr val="tx1"/>
                </a:solidFill>
              </a:rPr>
              <a:t>Write a letter to your state.  Convince the senator whether or not the new law should also include a total ban on cell phone usage while driving. Be sure to use convincing reasons to support your arguments.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a:xfrm>
            <a:off x="1143000" y="274638"/>
            <a:ext cx="7543800" cy="563562"/>
          </a:xfrm>
        </p:spPr>
        <p:txBody>
          <a:bodyPr/>
          <a:lstStyle/>
          <a:p>
            <a:r>
              <a:rPr lang="en-US" sz="4000" smtClean="0"/>
              <a:t>4</a:t>
            </a:r>
          </a:p>
        </p:txBody>
      </p:sp>
      <p:sp>
        <p:nvSpPr>
          <p:cNvPr id="28674" name="Rectangle 3"/>
          <p:cNvSpPr>
            <a:spLocks noGrp="1"/>
          </p:cNvSpPr>
          <p:nvPr>
            <p:ph type="body" idx="1"/>
          </p:nvPr>
        </p:nvSpPr>
        <p:spPr>
          <a:xfrm>
            <a:off x="1752600" y="914400"/>
            <a:ext cx="6934200" cy="5211763"/>
          </a:xfrm>
        </p:spPr>
        <p:txBody>
          <a:bodyPr/>
          <a:lstStyle/>
          <a:p>
            <a:pPr eaLnBrk="1" hangingPunct="1">
              <a:lnSpc>
                <a:spcPct val="90000"/>
              </a:lnSpc>
              <a:buFont typeface="Arial" charset="0"/>
              <a:buNone/>
            </a:pPr>
            <a:r>
              <a:rPr lang="en-US" sz="2400" b="1" u="sng" smtClean="0">
                <a:solidFill>
                  <a:schemeClr val="tx1"/>
                </a:solidFill>
              </a:rPr>
              <a:t>Writing Situation</a:t>
            </a:r>
          </a:p>
          <a:p>
            <a:pPr eaLnBrk="1" hangingPunct="1">
              <a:lnSpc>
                <a:spcPct val="90000"/>
              </a:lnSpc>
              <a:buFont typeface="Arial" charset="0"/>
              <a:buNone/>
            </a:pPr>
            <a:r>
              <a:rPr lang="en-US" sz="2400" smtClean="0">
                <a:solidFill>
                  <a:schemeClr val="tx1"/>
                </a:solidFill>
              </a:rPr>
              <a:t>   Most people have a special person who he/she admires. This special person could be a family member, a teacher or coach, someone in the community or a celebrity or athlete.</a:t>
            </a:r>
          </a:p>
          <a:p>
            <a:pPr eaLnBrk="1" hangingPunct="1">
              <a:lnSpc>
                <a:spcPct val="90000"/>
              </a:lnSpc>
              <a:buFont typeface="Arial" charset="0"/>
              <a:buNone/>
            </a:pPr>
            <a:r>
              <a:rPr lang="en-US" sz="2400" smtClean="0">
                <a:solidFill>
                  <a:schemeClr val="tx1"/>
                </a:solidFill>
              </a:rPr>
              <a:t> </a:t>
            </a:r>
          </a:p>
          <a:p>
            <a:pPr eaLnBrk="1" hangingPunct="1">
              <a:lnSpc>
                <a:spcPct val="90000"/>
              </a:lnSpc>
              <a:buFont typeface="Arial" charset="0"/>
              <a:buNone/>
            </a:pPr>
            <a:r>
              <a:rPr lang="en-US" sz="2400" b="1" u="sng" smtClean="0">
                <a:solidFill>
                  <a:schemeClr val="tx1"/>
                </a:solidFill>
              </a:rPr>
              <a:t>Writing Directions</a:t>
            </a:r>
          </a:p>
          <a:p>
            <a:pPr eaLnBrk="1" hangingPunct="1">
              <a:lnSpc>
                <a:spcPct val="90000"/>
              </a:lnSpc>
              <a:buFont typeface="Arial" charset="0"/>
              <a:buNone/>
            </a:pPr>
            <a:r>
              <a:rPr lang="en-US" sz="2400" smtClean="0">
                <a:solidFill>
                  <a:schemeClr val="tx1"/>
                </a:solidFill>
              </a:rPr>
              <a:t>  Think about the person you admire. Write a composition to your classmates, explaining to them why you look up to this person. Be sure to use specific details to support your main points. </a:t>
            </a:r>
          </a:p>
          <a:p>
            <a:pPr>
              <a:lnSpc>
                <a:spcPct val="90000"/>
              </a:lnSpc>
            </a:pPr>
            <a:endParaRPr lang="en-US" sz="2400"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lstStyle/>
          <a:p>
            <a:r>
              <a:rPr lang="en-US" smtClean="0"/>
              <a:t>Practice</a:t>
            </a:r>
          </a:p>
        </p:txBody>
      </p:sp>
      <p:sp>
        <p:nvSpPr>
          <p:cNvPr id="29698" name="Rectangle 3"/>
          <p:cNvSpPr>
            <a:spLocks noGrp="1"/>
          </p:cNvSpPr>
          <p:nvPr>
            <p:ph type="body" idx="1"/>
          </p:nvPr>
        </p:nvSpPr>
        <p:spPr/>
        <p:txBody>
          <a:bodyPr/>
          <a:lstStyle/>
          <a:p>
            <a:r>
              <a:rPr lang="en-US" smtClean="0"/>
              <a:t>Now practice with the sheet of topics provided. (homework)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p:cNvSpPr>
          <p:nvPr>
            <p:ph type="title"/>
          </p:nvPr>
        </p:nvSpPr>
        <p:spPr/>
        <p:txBody>
          <a:bodyPr/>
          <a:lstStyle/>
          <a:p>
            <a:r>
              <a:rPr lang="en-US" smtClean="0"/>
              <a:t>Issue</a:t>
            </a:r>
          </a:p>
        </p:txBody>
      </p:sp>
      <p:sp>
        <p:nvSpPr>
          <p:cNvPr id="13314" name="Rectangle 3"/>
          <p:cNvSpPr>
            <a:spLocks noGrp="1"/>
          </p:cNvSpPr>
          <p:nvPr>
            <p:ph type="body" idx="1"/>
          </p:nvPr>
        </p:nvSpPr>
        <p:spPr>
          <a:xfrm>
            <a:off x="1752600" y="1676400"/>
            <a:ext cx="7162800" cy="4297363"/>
          </a:xfrm>
        </p:spPr>
        <p:txBody>
          <a:bodyPr/>
          <a:lstStyle/>
          <a:p>
            <a:r>
              <a:rPr lang="en-US" smtClean="0">
                <a:solidFill>
                  <a:schemeClr val="tx1"/>
                </a:solidFill>
              </a:rPr>
              <a:t>What is the issue/problem that the prompt is asking? </a:t>
            </a:r>
          </a:p>
          <a:p>
            <a:r>
              <a:rPr lang="en-US" smtClean="0">
                <a:solidFill>
                  <a:schemeClr val="tx1"/>
                </a:solidFill>
              </a:rPr>
              <a:t>You have to be able to cut through the details to get to the core question. </a:t>
            </a:r>
          </a:p>
          <a:p>
            <a:pPr lvl="1"/>
            <a:r>
              <a:rPr lang="en-US" smtClean="0">
                <a:solidFill>
                  <a:schemeClr val="tx1"/>
                </a:solidFill>
              </a:rPr>
              <a:t>You can use the details later in the evidence part, if needed. </a:t>
            </a:r>
          </a:p>
          <a:p>
            <a:pPr>
              <a:buFont typeface="Arial" charset="0"/>
              <a:buNone/>
            </a:pPr>
            <a:endParaRPr lang="en-US"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r>
              <a:rPr lang="en-US" smtClean="0"/>
              <a:t>Issue</a:t>
            </a:r>
          </a:p>
        </p:txBody>
      </p:sp>
      <p:sp>
        <p:nvSpPr>
          <p:cNvPr id="14338" name="Rectangle 3"/>
          <p:cNvSpPr>
            <a:spLocks noGrp="1"/>
          </p:cNvSpPr>
          <p:nvPr>
            <p:ph type="body" idx="1"/>
          </p:nvPr>
        </p:nvSpPr>
        <p:spPr>
          <a:xfrm>
            <a:off x="1600200" y="1524000"/>
            <a:ext cx="7543800" cy="4525963"/>
          </a:xfrm>
        </p:spPr>
        <p:txBody>
          <a:bodyPr/>
          <a:lstStyle/>
          <a:p>
            <a:pPr>
              <a:buFont typeface="Arial" charset="0"/>
              <a:buNone/>
            </a:pPr>
            <a:r>
              <a:rPr lang="en-US" sz="2800" smtClean="0">
                <a:solidFill>
                  <a:schemeClr val="tx1"/>
                </a:solidFill>
              </a:rPr>
              <a:t>The  arts curriculum in high school often includes visual art, music, dance, and theater. Some educators, concerned about the academic progress of students, have suggested eliminating arts education in high school. They argue that not having these classes would allow more time for students to study the basics: English, Math, Science, and History.  </a:t>
            </a:r>
          </a:p>
          <a:p>
            <a:pPr>
              <a:buFont typeface="Arial" charset="0"/>
              <a:buNone/>
            </a:pPr>
            <a:endParaRPr lang="en-US" sz="280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r>
              <a:rPr lang="en-US" smtClean="0"/>
              <a:t>Issue</a:t>
            </a:r>
          </a:p>
        </p:txBody>
      </p:sp>
      <p:sp>
        <p:nvSpPr>
          <p:cNvPr id="15362" name="Rectangle 3"/>
          <p:cNvSpPr>
            <a:spLocks noGrp="1"/>
          </p:cNvSpPr>
          <p:nvPr>
            <p:ph type="body" idx="1"/>
          </p:nvPr>
        </p:nvSpPr>
        <p:spPr>
          <a:xfrm>
            <a:off x="1371600" y="1524000"/>
            <a:ext cx="7543800" cy="4724400"/>
          </a:xfrm>
        </p:spPr>
        <p:txBody>
          <a:bodyPr/>
          <a:lstStyle/>
          <a:p>
            <a:pPr>
              <a:lnSpc>
                <a:spcPct val="90000"/>
              </a:lnSpc>
            </a:pPr>
            <a:r>
              <a:rPr lang="en-US" sz="2800" smtClean="0">
                <a:solidFill>
                  <a:schemeClr val="tx1"/>
                </a:solidFill>
              </a:rPr>
              <a:t>The penny is a coin that has been a part of the United States monetary system since almost the beginning of our country. With prices always on the increase, some people are in favor of abolishing the penny. Today, it actually costs more than a penny to make a penny. Other people disagree and worry that prices will increase even faster if stores have to round up prices to the nearest nickel. </a:t>
            </a:r>
            <a:r>
              <a:rPr lang="en-US" sz="280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r>
              <a:rPr lang="en-US" smtClean="0"/>
              <a:t>Purpose or Task</a:t>
            </a:r>
          </a:p>
        </p:txBody>
      </p:sp>
      <p:sp>
        <p:nvSpPr>
          <p:cNvPr id="16386" name="Rectangle 3"/>
          <p:cNvSpPr>
            <a:spLocks noGrp="1"/>
          </p:cNvSpPr>
          <p:nvPr>
            <p:ph type="body" idx="1"/>
          </p:nvPr>
        </p:nvSpPr>
        <p:spPr>
          <a:xfrm>
            <a:off x="1371600" y="1600200"/>
            <a:ext cx="7543800" cy="4525963"/>
          </a:xfrm>
        </p:spPr>
        <p:txBody>
          <a:bodyPr/>
          <a:lstStyle/>
          <a:p>
            <a:r>
              <a:rPr lang="en-US" smtClean="0">
                <a:solidFill>
                  <a:schemeClr val="tx1"/>
                </a:solidFill>
              </a:rPr>
              <a:t>You must determine </a:t>
            </a:r>
            <a:r>
              <a:rPr lang="en-US" b="1" i="1" smtClean="0">
                <a:solidFill>
                  <a:schemeClr val="tx1"/>
                </a:solidFill>
              </a:rPr>
              <a:t>What  </a:t>
            </a:r>
            <a:r>
              <a:rPr lang="en-US" smtClean="0">
                <a:solidFill>
                  <a:schemeClr val="tx1"/>
                </a:solidFill>
              </a:rPr>
              <a:t>you are supposed to do. </a:t>
            </a:r>
          </a:p>
          <a:p>
            <a:r>
              <a:rPr lang="en-US" smtClean="0">
                <a:solidFill>
                  <a:schemeClr val="tx1"/>
                </a:solidFill>
              </a:rPr>
              <a:t>This is what you use for your thesis statement. </a:t>
            </a:r>
          </a:p>
          <a:p>
            <a:endParaRPr lang="en-US" smtClean="0">
              <a:solidFill>
                <a:schemeClr val="tx1"/>
              </a:solidFill>
            </a:endParaRP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lstStyle/>
          <a:p>
            <a:r>
              <a:rPr lang="en-US" smtClean="0"/>
              <a:t>Purpose or Task</a:t>
            </a:r>
          </a:p>
        </p:txBody>
      </p:sp>
      <p:sp>
        <p:nvSpPr>
          <p:cNvPr id="17410" name="Rectangle 3"/>
          <p:cNvSpPr>
            <a:spLocks noGrp="1"/>
          </p:cNvSpPr>
          <p:nvPr>
            <p:ph type="body" idx="1"/>
          </p:nvPr>
        </p:nvSpPr>
        <p:spPr>
          <a:xfrm>
            <a:off x="1371600" y="1600200"/>
            <a:ext cx="7543800" cy="4525963"/>
          </a:xfrm>
        </p:spPr>
        <p:txBody>
          <a:bodyPr/>
          <a:lstStyle/>
          <a:p>
            <a:pPr>
              <a:lnSpc>
                <a:spcPct val="90000"/>
              </a:lnSpc>
            </a:pPr>
            <a:r>
              <a:rPr lang="en-US" smtClean="0">
                <a:solidFill>
                  <a:schemeClr val="tx1"/>
                </a:solidFill>
              </a:rPr>
              <a:t>Write an editorial for the school newspaper in which you defend that in order to win, others must lose or that when one wins, everyone wins through cooperation. Try to convince the readers of your viewpoint. Include reasons, examples, and evidence to convince your readers to agree to your position.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r>
              <a:rPr lang="en-US" smtClean="0"/>
              <a:t>Purpose or Task</a:t>
            </a:r>
          </a:p>
        </p:txBody>
      </p:sp>
      <p:sp>
        <p:nvSpPr>
          <p:cNvPr id="18434" name="Rectangle 3"/>
          <p:cNvSpPr>
            <a:spLocks noGrp="1"/>
          </p:cNvSpPr>
          <p:nvPr>
            <p:ph type="body" idx="1"/>
          </p:nvPr>
        </p:nvSpPr>
        <p:spPr>
          <a:xfrm>
            <a:off x="1371600" y="1524000"/>
            <a:ext cx="7543800" cy="4525963"/>
          </a:xfrm>
        </p:spPr>
        <p:txBody>
          <a:bodyPr/>
          <a:lstStyle/>
          <a:p>
            <a:pPr>
              <a:buFont typeface="Arial" charset="0"/>
              <a:buNone/>
            </a:pPr>
            <a:r>
              <a:rPr lang="en-US" smtClean="0">
                <a:solidFill>
                  <a:schemeClr val="tx1"/>
                </a:solidFill>
              </a:rPr>
              <a:t>Write a paper to be presented to the city council in which you describe your ideas for a program that can help bridge the generation gap between teenagers and senior citizens. Try to persuade them that your program should be adopted. Use reasons, examples and evidence to convince them to adopt it.</a:t>
            </a:r>
            <a:r>
              <a:rPr lang="en-US"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en-US" smtClean="0"/>
              <a:t>Purpose and Task</a:t>
            </a:r>
          </a:p>
        </p:txBody>
      </p:sp>
      <p:sp>
        <p:nvSpPr>
          <p:cNvPr id="19458" name="Rectangle 3"/>
          <p:cNvSpPr>
            <a:spLocks noGrp="1"/>
          </p:cNvSpPr>
          <p:nvPr>
            <p:ph type="body" idx="1"/>
          </p:nvPr>
        </p:nvSpPr>
        <p:spPr/>
        <p:txBody>
          <a:bodyPr/>
          <a:lstStyle/>
          <a:p>
            <a:r>
              <a:rPr lang="en-US" smtClean="0">
                <a:solidFill>
                  <a:schemeClr val="tx1"/>
                </a:solidFill>
              </a:rPr>
              <a:t>Write a letter to mayor in which you either defend the teen curfew or oppose the teen curfew. Clearly state your position and support it with reasons and examples. Try to convince the mayor to agree with your position.</a:t>
            </a:r>
            <a:r>
              <a:rPr 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en-US" smtClean="0"/>
              <a:t>Audience and Format</a:t>
            </a:r>
          </a:p>
        </p:txBody>
      </p:sp>
      <p:sp>
        <p:nvSpPr>
          <p:cNvPr id="20482" name="Rectangle 3"/>
          <p:cNvSpPr>
            <a:spLocks noGrp="1"/>
          </p:cNvSpPr>
          <p:nvPr>
            <p:ph type="body" idx="1"/>
          </p:nvPr>
        </p:nvSpPr>
        <p:spPr/>
        <p:txBody>
          <a:bodyPr/>
          <a:lstStyle/>
          <a:p>
            <a:r>
              <a:rPr lang="en-US" sz="2800" smtClean="0">
                <a:solidFill>
                  <a:schemeClr val="tx1"/>
                </a:solidFill>
              </a:rPr>
              <a:t>To whom are you writing?</a:t>
            </a:r>
          </a:p>
          <a:p>
            <a:pPr lvl="1"/>
            <a:r>
              <a:rPr lang="en-US" sz="2400" smtClean="0">
                <a:solidFill>
                  <a:schemeClr val="tx1"/>
                </a:solidFill>
              </a:rPr>
              <a:t>This will determine what language to use. </a:t>
            </a:r>
          </a:p>
          <a:p>
            <a:pPr lvl="1">
              <a:buFont typeface="Arial" charset="0"/>
              <a:buNone/>
            </a:pPr>
            <a:endParaRPr lang="en-US" sz="2400" smtClean="0">
              <a:solidFill>
                <a:schemeClr val="tx1"/>
              </a:solidFill>
            </a:endParaRPr>
          </a:p>
          <a:p>
            <a:r>
              <a:rPr lang="en-US" sz="2800" smtClean="0">
                <a:solidFill>
                  <a:schemeClr val="tx1"/>
                </a:solidFill>
              </a:rPr>
              <a:t>What format should you use?</a:t>
            </a:r>
          </a:p>
          <a:p>
            <a:pPr lvl="1"/>
            <a:r>
              <a:rPr lang="en-US" sz="2400" smtClean="0">
                <a:solidFill>
                  <a:schemeClr val="tx1"/>
                </a:solidFill>
              </a:rPr>
              <a:t>Letter?</a:t>
            </a:r>
          </a:p>
          <a:p>
            <a:pPr lvl="1"/>
            <a:r>
              <a:rPr lang="en-US" sz="2400" smtClean="0">
                <a:solidFill>
                  <a:schemeClr val="tx1"/>
                </a:solidFill>
              </a:rPr>
              <a:t>Essay?</a:t>
            </a:r>
          </a:p>
          <a:p>
            <a:pPr lvl="1"/>
            <a:r>
              <a:rPr lang="en-US" sz="2400" smtClean="0">
                <a:solidFill>
                  <a:schemeClr val="tx1"/>
                </a:solidFill>
              </a:rPr>
              <a:t>Editorial?</a:t>
            </a:r>
          </a:p>
          <a:p>
            <a:pPr lvl="1"/>
            <a:r>
              <a:rPr lang="en-US" sz="2400" smtClean="0">
                <a:solidFill>
                  <a:schemeClr val="tx1"/>
                </a:solidFill>
              </a:rPr>
              <a:t>Speech?</a:t>
            </a:r>
          </a:p>
          <a:p>
            <a:pPr lvl="1"/>
            <a:r>
              <a:rPr lang="en-US" sz="2400" smtClean="0">
                <a:solidFill>
                  <a:schemeClr val="tx1"/>
                </a:solidFill>
              </a:rPr>
              <a:t>Composition?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883</Words>
  <Application>Microsoft Office PowerPoint</Application>
  <PresentationFormat>On-screen Show (4:3)</PresentationFormat>
  <Paragraphs>64</Paragraphs>
  <Slides>18</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18</vt:i4>
      </vt:variant>
    </vt:vector>
  </HeadingPairs>
  <TitlesOfParts>
    <vt:vector size="22" baseType="lpstr">
      <vt:lpstr>Arial</vt:lpstr>
      <vt:lpstr>Eras Demi ITC</vt:lpstr>
      <vt:lpstr>Calibri</vt:lpstr>
      <vt:lpstr>Office Theme</vt:lpstr>
      <vt:lpstr>How to Interpret a Prompt</vt:lpstr>
      <vt:lpstr>Issue</vt:lpstr>
      <vt:lpstr>Issue</vt:lpstr>
      <vt:lpstr>Issue</vt:lpstr>
      <vt:lpstr>Purpose or Task</vt:lpstr>
      <vt:lpstr>Purpose or Task</vt:lpstr>
      <vt:lpstr>Purpose or Task</vt:lpstr>
      <vt:lpstr>Purpose and Task</vt:lpstr>
      <vt:lpstr>Audience and Format</vt:lpstr>
      <vt:lpstr>Audience and Format</vt:lpstr>
      <vt:lpstr>Audience and Format</vt:lpstr>
      <vt:lpstr>Audience and Format</vt:lpstr>
      <vt:lpstr>Use T.A.P.E.</vt:lpstr>
      <vt:lpstr>1</vt:lpstr>
      <vt:lpstr>2</vt:lpstr>
      <vt:lpstr>3</vt:lpstr>
      <vt:lpstr>4</vt:lpstr>
      <vt:lpstr>Practice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
  <cp:keywords/>
  <dc:description/>
  <cp:lastModifiedBy>Jacqueline Keeler</cp:lastModifiedBy>
  <cp:revision>12</cp:revision>
  <dcterms:modified xsi:type="dcterms:W3CDTF">2011-08-20T19:03:34Z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TC300058699990</vt:lpwstr>
  </property>
</Properties>
</file>