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eler, Jacqueline M." initials="KJM" lastIdx="1" clrIdx="0">
    <p:extLst>
      <p:ext uri="{19B8F6BF-5375-455C-9EA6-DF929625EA0E}">
        <p15:presenceInfo xmlns:p15="http://schemas.microsoft.com/office/powerpoint/2012/main" userId="S-1-5-21-314122457-743516510-1361462980-225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20" autoAdjust="0"/>
  </p:normalViewPr>
  <p:slideViewPr>
    <p:cSldViewPr snapToGrid="0">
      <p:cViewPr varScale="1">
        <p:scale>
          <a:sx n="66" d="100"/>
          <a:sy n="66" d="100"/>
        </p:scale>
        <p:origin x="102" y="276"/>
      </p:cViewPr>
      <p:guideLst/>
    </p:cSldViewPr>
  </p:slideViewPr>
  <p:outlineViewPr>
    <p:cViewPr>
      <p:scale>
        <a:sx n="33" d="100"/>
        <a:sy n="33" d="100"/>
      </p:scale>
      <p:origin x="0" y="-28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5-02T15:00:25.739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FCBC1-16C3-48CF-8A9E-0EDC3FC8A09E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58AC8-DCDD-4FE9-A8FB-A49D9555C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54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/>
              <a:t>List the cacophonous words.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List the euphonious words.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Why are the only polysyllabic words also concrete and cacophonous? Why wait until the end?</a:t>
            </a:r>
          </a:p>
          <a:p>
            <a:pPr marL="228600" indent="-228600">
              <a:buAutoNum type="arabicPeriod"/>
            </a:pPr>
            <a:r>
              <a:rPr lang="en-US" dirty="0" smtClean="0"/>
              <a:t>List the prepositions, adverbs,</a:t>
            </a:r>
            <a:r>
              <a:rPr lang="en-US" baseline="0" dirty="0" smtClean="0"/>
              <a:t> conjunctions, and articles. Why are there so many? How does that support theme?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List the concrete words.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List the abstract words.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Describe the balance and how this balance reflects the theme.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List the pronouns. Why does </a:t>
            </a:r>
            <a:r>
              <a:rPr lang="en-US" baseline="0" dirty="0" err="1" smtClean="0"/>
              <a:t>Bukowski</a:t>
            </a:r>
            <a:r>
              <a:rPr lang="en-US" baseline="0" dirty="0" smtClean="0"/>
              <a:t> keep them so vague? What does that suggest?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In all, how does the diction support theme and tone of the poem?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0" indent="0">
              <a:buNone/>
            </a:pPr>
            <a:endParaRPr lang="en-US" baseline="0" dirty="0" smtClean="0"/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58AC8-DCDD-4FE9-A8FB-A49D9555CB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58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Deconstruct</a:t>
            </a:r>
            <a:r>
              <a:rPr lang="en-US" baseline="0" dirty="0" smtClean="0"/>
              <a:t> the poem according to diction. How does Ai’s use of diction create tone and lend to this being a narrative poem?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58AC8-DCDD-4FE9-A8FB-A49D9555CB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37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Stripped:</a:t>
            </a:r>
            <a:r>
              <a:rPr lang="en-US" baseline="0" dirty="0" smtClean="0"/>
              <a:t> what kind of connotation?</a:t>
            </a:r>
          </a:p>
          <a:p>
            <a:r>
              <a:rPr lang="en-US" baseline="0" dirty="0" smtClean="0"/>
              <a:t>Why float after?</a:t>
            </a:r>
          </a:p>
          <a:p>
            <a:r>
              <a:rPr lang="en-US" baseline="0" dirty="0" err="1" smtClean="0"/>
              <a:t>Unleafed</a:t>
            </a:r>
            <a:r>
              <a:rPr lang="en-US" baseline="0" dirty="0" smtClean="0"/>
              <a:t> vs. bare</a:t>
            </a:r>
          </a:p>
          <a:p>
            <a:r>
              <a:rPr lang="en-US" baseline="0" dirty="0" smtClean="0"/>
              <a:t>Brushfire v. incinerator</a:t>
            </a:r>
          </a:p>
          <a:p>
            <a:r>
              <a:rPr lang="en-US" baseline="0" dirty="0" smtClean="0"/>
              <a:t>Absolutes (why use abstract diction) and have them torn</a:t>
            </a:r>
          </a:p>
          <a:p>
            <a:r>
              <a:rPr lang="en-US" baseline="0" dirty="0" smtClean="0"/>
              <a:t>Begin what?</a:t>
            </a:r>
          </a:p>
          <a:p>
            <a:r>
              <a:rPr lang="en-US" baseline="0" dirty="0" smtClean="0"/>
              <a:t>National Turn in Your Draft Card Day which led to thousands burning their draft cards.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58AC8-DCDD-4FE9-A8FB-A49D9555CB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45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	Aggies: marbles (made of agate) or nicknames for </a:t>
            </a:r>
            <a:r>
              <a:rPr lang="en-US" dirty="0" err="1" smtClean="0"/>
              <a:t>madeline</a:t>
            </a:r>
            <a:r>
              <a:rPr lang="en-US" baseline="0" dirty="0" smtClean="0"/>
              <a:t> </a:t>
            </a:r>
            <a:endParaRPr lang="en-US" dirty="0" smtClean="0"/>
          </a:p>
          <a:p>
            <a:r>
              <a:rPr lang="en-US" dirty="0" smtClean="0"/>
              <a:t>Why begin with “She” and repeat it? Why not “your wife”?</a:t>
            </a:r>
          </a:p>
          <a:p>
            <a:r>
              <a:rPr lang="en-US" dirty="0" smtClean="0"/>
              <a:t>What is the double-entendre of “cast”? Why use it both ways?</a:t>
            </a:r>
          </a:p>
          <a:p>
            <a:r>
              <a:rPr lang="en-US" dirty="0" smtClean="0"/>
              <a:t>How</a:t>
            </a:r>
            <a:r>
              <a:rPr lang="en-US" baseline="0" dirty="0" smtClean="0"/>
              <a:t> does Sexton alternate euphonious diction with cacophonous diction? </a:t>
            </a:r>
          </a:p>
          <a:p>
            <a:r>
              <a:rPr lang="en-US" baseline="0" dirty="0" smtClean="0"/>
              <a:t>Why?</a:t>
            </a:r>
          </a:p>
          <a:p>
            <a:r>
              <a:rPr lang="en-US" baseline="0" dirty="0" smtClean="0"/>
              <a:t>How does her use of </a:t>
            </a:r>
            <a:r>
              <a:rPr lang="en-US" baseline="0" smtClean="0"/>
              <a:t>alliteration support her tone?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58AC8-DCDD-4FE9-A8FB-A49D9555CB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22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5/13/2014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Poems and Ads </a:t>
            </a:r>
            <a:r>
              <a:rPr lang="en-US" dirty="0" smtClean="0"/>
              <a:t>for Diction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IB Literature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59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44246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Alone with </a:t>
            </a:r>
            <a:r>
              <a:rPr lang="en-US" b="1" dirty="0" smtClean="0"/>
              <a:t>Everybody </a:t>
            </a:r>
            <a:r>
              <a:rPr lang="en-US" sz="1800" b="1" dirty="0" smtClean="0"/>
              <a:t>(</a:t>
            </a:r>
            <a:r>
              <a:rPr lang="en-US" sz="1800" b="1" dirty="0" err="1" smtClean="0"/>
              <a:t>Bukowski</a:t>
            </a:r>
            <a:r>
              <a:rPr lang="en-US" sz="1800" b="1" dirty="0" smtClean="0"/>
              <a:t>, Charles)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748" y="939800"/>
            <a:ext cx="4754880" cy="5245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the flesh covers the bone </a:t>
            </a:r>
            <a:br>
              <a:rPr lang="en-US" dirty="0"/>
            </a:br>
            <a:r>
              <a:rPr lang="en-US" dirty="0"/>
              <a:t>and they put a mind </a:t>
            </a:r>
            <a:br>
              <a:rPr lang="en-US" dirty="0"/>
            </a:br>
            <a:r>
              <a:rPr lang="en-US" dirty="0"/>
              <a:t>in there and </a:t>
            </a:r>
            <a:br>
              <a:rPr lang="en-US" dirty="0"/>
            </a:br>
            <a:r>
              <a:rPr lang="en-US" dirty="0"/>
              <a:t>sometimes a soul, </a:t>
            </a:r>
            <a:br>
              <a:rPr lang="en-US" dirty="0"/>
            </a:br>
            <a:r>
              <a:rPr lang="en-US" dirty="0"/>
              <a:t>and the women break </a:t>
            </a:r>
            <a:br>
              <a:rPr lang="en-US" dirty="0"/>
            </a:br>
            <a:r>
              <a:rPr lang="en-US" dirty="0"/>
              <a:t>vases against the walls </a:t>
            </a:r>
            <a:br>
              <a:rPr lang="en-US" dirty="0"/>
            </a:br>
            <a:r>
              <a:rPr lang="en-US" dirty="0"/>
              <a:t>and the men drink too </a:t>
            </a:r>
            <a:br>
              <a:rPr lang="en-US" dirty="0"/>
            </a:br>
            <a:r>
              <a:rPr lang="en-US" dirty="0"/>
              <a:t>much </a:t>
            </a:r>
            <a:br>
              <a:rPr lang="en-US" dirty="0"/>
            </a:br>
            <a:r>
              <a:rPr lang="en-US" dirty="0"/>
              <a:t>and nobody finds the </a:t>
            </a:r>
            <a:br>
              <a:rPr lang="en-US" dirty="0"/>
            </a:br>
            <a:r>
              <a:rPr lang="en-US" dirty="0"/>
              <a:t>one </a:t>
            </a:r>
            <a:br>
              <a:rPr lang="en-US" dirty="0"/>
            </a:br>
            <a:r>
              <a:rPr lang="en-US" dirty="0"/>
              <a:t>but keep </a:t>
            </a:r>
            <a:br>
              <a:rPr lang="en-US" dirty="0"/>
            </a:br>
            <a:r>
              <a:rPr lang="en-US" dirty="0"/>
              <a:t>looking </a:t>
            </a:r>
            <a:br>
              <a:rPr lang="en-US" dirty="0"/>
            </a:br>
            <a:r>
              <a:rPr lang="en-US" dirty="0"/>
              <a:t>crawling in and out </a:t>
            </a:r>
            <a:br>
              <a:rPr lang="en-US" dirty="0"/>
            </a:br>
            <a:r>
              <a:rPr lang="en-US" dirty="0"/>
              <a:t>of beds. </a:t>
            </a:r>
            <a:br>
              <a:rPr lang="en-US" dirty="0"/>
            </a:br>
            <a:r>
              <a:rPr lang="en-US" dirty="0"/>
              <a:t>flesh covers </a:t>
            </a:r>
            <a:br>
              <a:rPr lang="en-US" dirty="0"/>
            </a:br>
            <a:r>
              <a:rPr lang="en-US" dirty="0"/>
              <a:t>the bone and the </a:t>
            </a:r>
            <a:br>
              <a:rPr lang="en-US" dirty="0"/>
            </a:br>
            <a:r>
              <a:rPr lang="en-US" dirty="0"/>
              <a:t>flesh searches </a:t>
            </a:r>
            <a:br>
              <a:rPr lang="en-US" dirty="0"/>
            </a:br>
            <a:r>
              <a:rPr lang="en-US" dirty="0"/>
              <a:t>for more than </a:t>
            </a:r>
            <a:br>
              <a:rPr lang="en-US" dirty="0"/>
            </a:br>
            <a:r>
              <a:rPr lang="en-US" dirty="0"/>
              <a:t>flesh. 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364224" y="1066800"/>
            <a:ext cx="475488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there's </a:t>
            </a:r>
            <a:r>
              <a:rPr lang="en-US" dirty="0"/>
              <a:t>no chance </a:t>
            </a:r>
            <a:br>
              <a:rPr lang="en-US" dirty="0"/>
            </a:br>
            <a:r>
              <a:rPr lang="en-US" dirty="0"/>
              <a:t>at all: </a:t>
            </a:r>
            <a:br>
              <a:rPr lang="en-US" dirty="0"/>
            </a:br>
            <a:r>
              <a:rPr lang="en-US" dirty="0"/>
              <a:t>we are all trapped </a:t>
            </a:r>
            <a:br>
              <a:rPr lang="en-US" dirty="0"/>
            </a:br>
            <a:r>
              <a:rPr lang="en-US" dirty="0"/>
              <a:t>by a singular </a:t>
            </a:r>
            <a:br>
              <a:rPr lang="en-US" dirty="0"/>
            </a:br>
            <a:r>
              <a:rPr lang="en-US" dirty="0"/>
              <a:t>fate.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nobody ever finds </a:t>
            </a:r>
            <a:br>
              <a:rPr lang="en-US" dirty="0"/>
            </a:br>
            <a:r>
              <a:rPr lang="en-US" dirty="0"/>
              <a:t>the one.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city dumps fill </a:t>
            </a:r>
            <a:br>
              <a:rPr lang="en-US" dirty="0"/>
            </a:br>
            <a:r>
              <a:rPr lang="en-US" dirty="0"/>
              <a:t>the junkyards fill </a:t>
            </a:r>
            <a:br>
              <a:rPr lang="en-US" dirty="0"/>
            </a:br>
            <a:r>
              <a:rPr lang="en-US" dirty="0"/>
              <a:t>the madhouses fill </a:t>
            </a:r>
            <a:br>
              <a:rPr lang="en-US" dirty="0"/>
            </a:br>
            <a:r>
              <a:rPr lang="en-US" dirty="0"/>
              <a:t>the hospitals fill </a:t>
            </a:r>
            <a:br>
              <a:rPr lang="en-US" dirty="0"/>
            </a:br>
            <a:r>
              <a:rPr lang="en-US" dirty="0"/>
              <a:t>the graveyards fill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nothing else </a:t>
            </a:r>
            <a:br>
              <a:rPr lang="en-US" dirty="0"/>
            </a:br>
            <a:r>
              <a:rPr lang="en-US" dirty="0"/>
              <a:t>fills.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14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48" y="0"/>
            <a:ext cx="10058400" cy="93345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Child Beater </a:t>
            </a:r>
            <a:r>
              <a:rPr lang="en-US" sz="3200" dirty="0" smtClean="0"/>
              <a:t>(Ai)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0248" y="1314450"/>
            <a:ext cx="5364480" cy="52197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Outside, the rain, pinafore of gray water, dresses the town</a:t>
            </a:r>
            <a:br>
              <a:rPr lang="en-US" dirty="0"/>
            </a:br>
            <a:r>
              <a:rPr lang="en-US" dirty="0"/>
              <a:t>and I stroke the leather belt,</a:t>
            </a:r>
            <a:br>
              <a:rPr lang="en-US" dirty="0"/>
            </a:br>
            <a:r>
              <a:rPr lang="en-US" dirty="0"/>
              <a:t>as she sits in the rocking chair,</a:t>
            </a:r>
            <a:br>
              <a:rPr lang="en-US" dirty="0"/>
            </a:br>
            <a:r>
              <a:rPr lang="en-US" dirty="0"/>
              <a:t>holding a crushed paper cup to her lips.</a:t>
            </a:r>
            <a:br>
              <a:rPr lang="en-US" dirty="0"/>
            </a:br>
            <a:r>
              <a:rPr lang="en-US" dirty="0"/>
              <a:t>I yell at her, but she keeps rocking;</a:t>
            </a:r>
            <a:br>
              <a:rPr lang="en-US" dirty="0"/>
            </a:br>
            <a:r>
              <a:rPr lang="en-US" dirty="0"/>
              <a:t>back, her eyes open, forward, they close.</a:t>
            </a:r>
            <a:br>
              <a:rPr lang="en-US" dirty="0"/>
            </a:br>
            <a:r>
              <a:rPr lang="en-US" dirty="0"/>
              <a:t>Her body, somehow fat, though I feed her only once a day,</a:t>
            </a:r>
            <a:br>
              <a:rPr lang="en-US" dirty="0"/>
            </a:br>
            <a:r>
              <a:rPr lang="en-US" dirty="0"/>
              <a:t>reminds me of my own just after she was born.</a:t>
            </a:r>
            <a:br>
              <a:rPr lang="en-US" dirty="0"/>
            </a:br>
            <a:r>
              <a:rPr lang="en-US" dirty="0"/>
              <a:t>It's been seven years, but I still can't forget how I felt.</a:t>
            </a:r>
            <a:br>
              <a:rPr lang="en-US" dirty="0"/>
            </a:br>
            <a:r>
              <a:rPr lang="en-US" dirty="0"/>
              <a:t>How heavy it feels to look at her.</a:t>
            </a:r>
            <a:br>
              <a:rPr lang="en-US" dirty="0"/>
            </a:br>
            <a:r>
              <a:rPr lang="en-US" dirty="0"/>
              <a:t>I lay the belt on a chair</a:t>
            </a:r>
            <a:br>
              <a:rPr lang="en-US" dirty="0"/>
            </a:br>
            <a:r>
              <a:rPr lang="en-US" dirty="0"/>
              <a:t>and get her dinner bowl</a:t>
            </a:r>
            <a:r>
              <a:rPr lang="en-US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 </a:t>
            </a:r>
            <a:r>
              <a:rPr lang="en-US" dirty="0"/>
              <a:t>I hit the spoon against it, set it down</a:t>
            </a:r>
            <a:br>
              <a:rPr lang="en-US" dirty="0"/>
            </a:br>
            <a:r>
              <a:rPr lang="en-US" dirty="0"/>
              <a:t>and watch her crawl to it,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1314450"/>
            <a:ext cx="5484876" cy="48577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pausing after each forward thrust of the legs</a:t>
            </a:r>
            <a:br>
              <a:rPr lang="en-US" dirty="0"/>
            </a:br>
            <a:r>
              <a:rPr lang="en-US" dirty="0"/>
              <a:t>and when she takes her first bite,</a:t>
            </a:r>
            <a:br>
              <a:rPr lang="en-US" dirty="0"/>
            </a:br>
            <a:r>
              <a:rPr lang="en-US" dirty="0"/>
              <a:t>I grab the belt and beat her across the back</a:t>
            </a:r>
            <a:br>
              <a:rPr lang="en-US" dirty="0"/>
            </a:br>
            <a:r>
              <a:rPr lang="en-US" dirty="0"/>
              <a:t>until her tears, beads of salt-filled glass, falling,</a:t>
            </a:r>
            <a:br>
              <a:rPr lang="en-US" dirty="0"/>
            </a:br>
            <a:r>
              <a:rPr lang="en-US" dirty="0"/>
              <a:t>shatter on the floor.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 move off, let her eat,</a:t>
            </a:r>
            <a:br>
              <a:rPr lang="en-US" dirty="0"/>
            </a:br>
            <a:r>
              <a:rPr lang="en-US" dirty="0"/>
              <a:t>while I get my dog's chain leash from the closet.</a:t>
            </a:r>
            <a:br>
              <a:rPr lang="en-US" dirty="0"/>
            </a:br>
            <a:r>
              <a:rPr lang="en-US" dirty="0"/>
              <a:t>I whirl it around my head.</a:t>
            </a:r>
            <a:br>
              <a:rPr lang="en-US" dirty="0"/>
            </a:br>
            <a:r>
              <a:rPr lang="en-US" dirty="0"/>
              <a:t>O daughter, so far, you've only had a taste of icing,</a:t>
            </a:r>
            <a:br>
              <a:rPr lang="en-US" dirty="0"/>
            </a:br>
            <a:r>
              <a:rPr lang="en-US" dirty="0"/>
              <a:t>are you ready now for some cake?</a:t>
            </a:r>
          </a:p>
        </p:txBody>
      </p:sp>
    </p:spTree>
    <p:extLst>
      <p:ext uri="{BB962C8B-B14F-4D97-AF65-F5344CB8AC3E}">
        <p14:creationId xmlns:p14="http://schemas.microsoft.com/office/powerpoint/2010/main" val="258322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704" y="130670"/>
            <a:ext cx="10058400" cy="842723"/>
          </a:xfrm>
        </p:spPr>
        <p:txBody>
          <a:bodyPr/>
          <a:lstStyle/>
          <a:p>
            <a:r>
              <a:rPr lang="en-US" dirty="0" smtClean="0"/>
              <a:t>November 1968    </a:t>
            </a:r>
            <a:r>
              <a:rPr lang="en-US" sz="2000" dirty="0" smtClean="0"/>
              <a:t>(Rich, Adrienne)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1924" y="1578076"/>
            <a:ext cx="5817649" cy="4594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Stripped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you’re beginning to float free</a:t>
            </a:r>
            <a:br>
              <a:rPr lang="en-US" sz="2200" dirty="0"/>
            </a:br>
            <a:r>
              <a:rPr lang="en-US" sz="2200" dirty="0"/>
              <a:t>up through the smoke of brushfires</a:t>
            </a:r>
            <a:br>
              <a:rPr lang="en-US" sz="2200" dirty="0"/>
            </a:br>
            <a:r>
              <a:rPr lang="en-US" sz="2200" dirty="0"/>
              <a:t>and incinerators</a:t>
            </a:r>
            <a:br>
              <a:rPr lang="en-US" sz="2200" dirty="0"/>
            </a:br>
            <a:r>
              <a:rPr lang="en-US" sz="2200" dirty="0"/>
              <a:t>the </a:t>
            </a:r>
            <a:r>
              <a:rPr lang="en-US" sz="2200" dirty="0" err="1"/>
              <a:t>unleafed</a:t>
            </a:r>
            <a:r>
              <a:rPr lang="en-US" sz="2200" dirty="0"/>
              <a:t> branches won’t hold you</a:t>
            </a:r>
            <a:br>
              <a:rPr lang="en-US" sz="2200" dirty="0"/>
            </a:br>
            <a:r>
              <a:rPr lang="en-US" sz="2200" dirty="0"/>
              <a:t>nor the radar aerials</a:t>
            </a:r>
          </a:p>
          <a:p>
            <a:pPr marL="0" indent="0">
              <a:buNone/>
            </a:pPr>
            <a:r>
              <a:rPr lang="en-US" sz="2200" dirty="0"/>
              <a:t>You’re what the autumn knew would happen</a:t>
            </a:r>
            <a:br>
              <a:rPr lang="en-US" sz="2200" dirty="0"/>
            </a:br>
            <a:r>
              <a:rPr lang="en-US" sz="2200" dirty="0"/>
              <a:t>after the last collapse</a:t>
            </a:r>
            <a:br>
              <a:rPr lang="en-US" sz="2200" dirty="0"/>
            </a:br>
            <a:r>
              <a:rPr lang="en-US" sz="2200" dirty="0"/>
              <a:t>of primary color</a:t>
            </a:r>
            <a:br>
              <a:rPr lang="en-US" sz="2200" dirty="0"/>
            </a:br>
            <a:r>
              <a:rPr lang="en-US" sz="2200" dirty="0"/>
              <a:t>once the last absolutes were torn to pieces</a:t>
            </a:r>
            <a:br>
              <a:rPr lang="en-US" sz="2200" dirty="0"/>
            </a:br>
            <a:r>
              <a:rPr lang="en-US" sz="2200" dirty="0"/>
              <a:t>you could </a:t>
            </a:r>
            <a:r>
              <a:rPr lang="en-US" sz="2200" dirty="0" smtClean="0"/>
              <a:t>begin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3" y="1769806"/>
            <a:ext cx="5390241" cy="4402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How you broke open, what sheathed you</a:t>
            </a:r>
            <a:br>
              <a:rPr lang="en-US" sz="2200" dirty="0"/>
            </a:br>
            <a:r>
              <a:rPr lang="en-US" sz="2200" dirty="0"/>
              <a:t>until this moment</a:t>
            </a:r>
            <a:br>
              <a:rPr lang="en-US" sz="2200" dirty="0"/>
            </a:br>
            <a:r>
              <a:rPr lang="en-US" sz="2200" dirty="0"/>
              <a:t>I know nothing about it</a:t>
            </a:r>
            <a:br>
              <a:rPr lang="en-US" sz="2200" dirty="0"/>
            </a:br>
            <a:r>
              <a:rPr lang="en-US" sz="2200" dirty="0"/>
              <a:t>my ignorance of you amazes me</a:t>
            </a:r>
            <a:br>
              <a:rPr lang="en-US" sz="2200" dirty="0"/>
            </a:br>
            <a:r>
              <a:rPr lang="en-US" sz="2200" dirty="0"/>
              <a:t>now that I watch you</a:t>
            </a:r>
            <a:br>
              <a:rPr lang="en-US" sz="2200" dirty="0"/>
            </a:br>
            <a:r>
              <a:rPr lang="en-US" sz="2200" dirty="0"/>
              <a:t>starting to give yourself away</a:t>
            </a:r>
            <a:br>
              <a:rPr lang="en-US" sz="2200" dirty="0"/>
            </a:br>
            <a:r>
              <a:rPr lang="en-US" sz="2200" dirty="0"/>
              <a:t>to the wind</a:t>
            </a:r>
          </a:p>
          <a:p>
            <a:pPr marL="0" indent="0">
              <a:buNone/>
            </a:pPr>
            <a:r>
              <a:rPr lang="en-US" sz="2200" dirty="0"/>
              <a:t> 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24930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0674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 My Lover Returning to His Wife </a:t>
            </a:r>
            <a:r>
              <a:rPr lang="en-US" sz="1800" dirty="0" smtClean="0"/>
              <a:t>(Sexton, Anne)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8206" y="1371600"/>
            <a:ext cx="5840362" cy="548639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500" dirty="0" smtClean="0"/>
              <a:t>She </a:t>
            </a:r>
            <a:r>
              <a:rPr lang="en-US" sz="2500" dirty="0"/>
              <a:t>is all there.</a:t>
            </a:r>
            <a:br>
              <a:rPr lang="en-US" sz="2500" dirty="0"/>
            </a:br>
            <a:r>
              <a:rPr lang="en-US" sz="2500" dirty="0"/>
              <a:t>She was melted carefully down for you</a:t>
            </a:r>
            <a:br>
              <a:rPr lang="en-US" sz="2500" dirty="0"/>
            </a:br>
            <a:r>
              <a:rPr lang="en-US" sz="2500" dirty="0"/>
              <a:t>and cast up from your childhood,</a:t>
            </a:r>
            <a:br>
              <a:rPr lang="en-US" sz="2500" dirty="0"/>
            </a:br>
            <a:r>
              <a:rPr lang="en-US" sz="2500" dirty="0"/>
              <a:t>cast up from your one hundred favorite aggies.</a:t>
            </a:r>
          </a:p>
          <a:p>
            <a:pPr marL="0" indent="0">
              <a:buNone/>
            </a:pPr>
            <a:r>
              <a:rPr lang="en-US" sz="2500" dirty="0"/>
              <a:t>She has always been there, my darling.</a:t>
            </a:r>
            <a:br>
              <a:rPr lang="en-US" sz="2500" dirty="0"/>
            </a:br>
            <a:r>
              <a:rPr lang="en-US" sz="2500" dirty="0"/>
              <a:t>She is, in fact, exquisite.</a:t>
            </a:r>
            <a:br>
              <a:rPr lang="en-US" sz="2500" dirty="0"/>
            </a:br>
            <a:r>
              <a:rPr lang="en-US" sz="2500" dirty="0"/>
              <a:t>Fireworks in the dull middle of February</a:t>
            </a:r>
            <a:br>
              <a:rPr lang="en-US" sz="2500" dirty="0"/>
            </a:br>
            <a:r>
              <a:rPr lang="en-US" sz="2500" dirty="0"/>
              <a:t>and as real as a cast-iron pot.</a:t>
            </a:r>
          </a:p>
          <a:p>
            <a:pPr marL="0" indent="0">
              <a:buNone/>
            </a:pPr>
            <a:r>
              <a:rPr lang="en-US" sz="2500" dirty="0"/>
              <a:t>Let's face it, I have been momentary.</a:t>
            </a:r>
            <a:br>
              <a:rPr lang="en-US" sz="2500" dirty="0"/>
            </a:br>
            <a:r>
              <a:rPr lang="en-US" sz="2500" dirty="0"/>
              <a:t>A luxury. A bright red sloop in the harbor.</a:t>
            </a:r>
            <a:br>
              <a:rPr lang="en-US" sz="2500" dirty="0"/>
            </a:br>
            <a:r>
              <a:rPr lang="en-US" sz="2500" dirty="0"/>
              <a:t>My hair rising like smoke from the car window.</a:t>
            </a:r>
            <a:br>
              <a:rPr lang="en-US" sz="2500" dirty="0"/>
            </a:br>
            <a:r>
              <a:rPr lang="en-US" sz="2500" dirty="0"/>
              <a:t>Littleneck clams out of season.</a:t>
            </a:r>
          </a:p>
          <a:p>
            <a:pPr marL="0" indent="0">
              <a:buNone/>
            </a:pPr>
            <a:r>
              <a:rPr lang="en-US" sz="2500" dirty="0"/>
              <a:t>She is more than that. She is your have to have,</a:t>
            </a:r>
            <a:br>
              <a:rPr lang="en-US" sz="2500" dirty="0"/>
            </a:br>
            <a:r>
              <a:rPr lang="en-US" sz="2500" dirty="0"/>
              <a:t>has grown you your practical your tropical growth.</a:t>
            </a:r>
            <a:br>
              <a:rPr lang="en-US" sz="2500" dirty="0"/>
            </a:br>
            <a:r>
              <a:rPr lang="en-US" sz="2500" dirty="0"/>
              <a:t>This is not an experiment. She is all harmony.</a:t>
            </a:r>
            <a:br>
              <a:rPr lang="en-US" sz="2500" dirty="0"/>
            </a:br>
            <a:r>
              <a:rPr lang="en-US" sz="2500" dirty="0"/>
              <a:t>She sees to oars and oarlocks for the dinghy,</a:t>
            </a:r>
          </a:p>
          <a:p>
            <a:pPr marL="0" indent="0">
              <a:buNone/>
            </a:pPr>
            <a:r>
              <a:rPr lang="en-US" sz="2500" dirty="0"/>
              <a:t>has placed wild flowers at the window at breakfast,</a:t>
            </a:r>
            <a:br>
              <a:rPr lang="en-US" sz="2500" dirty="0"/>
            </a:br>
            <a:r>
              <a:rPr lang="en-US" sz="2500" dirty="0"/>
              <a:t>sat by the potter's wheel at midday,</a:t>
            </a:r>
            <a:br>
              <a:rPr lang="en-US" sz="2500" dirty="0"/>
            </a:br>
            <a:r>
              <a:rPr lang="en-US" sz="2500" dirty="0"/>
              <a:t>set forth three children under the moon,</a:t>
            </a:r>
            <a:br>
              <a:rPr lang="en-US" sz="2500" dirty="0"/>
            </a:br>
            <a:r>
              <a:rPr lang="en-US" sz="2500" dirty="0"/>
              <a:t>three cherubs drawn by Michelangelo,</a:t>
            </a:r>
          </a:p>
          <a:p>
            <a:pPr marL="0" indent="0">
              <a:buNone/>
            </a:pPr>
            <a:r>
              <a:rPr lang="en-US" sz="2500" dirty="0"/>
              <a:t>done this with her legs spread out</a:t>
            </a:r>
            <a:br>
              <a:rPr lang="en-US" sz="2500" dirty="0"/>
            </a:br>
            <a:r>
              <a:rPr lang="en-US" sz="2500" dirty="0"/>
              <a:t>in the terrible months in the chapel.</a:t>
            </a:r>
            <a:br>
              <a:rPr lang="en-US" sz="2500" dirty="0"/>
            </a:br>
            <a:r>
              <a:rPr lang="en-US" sz="2500" dirty="0"/>
              <a:t>If you glance up, the children are there</a:t>
            </a:r>
            <a:br>
              <a:rPr lang="en-US" sz="2500" dirty="0"/>
            </a:br>
            <a:r>
              <a:rPr lang="en-US" sz="2500" dirty="0"/>
              <a:t>like delicate balloons resting on the ceiling.</a:t>
            </a:r>
          </a:p>
          <a:p>
            <a:pPr marL="0" indent="0">
              <a:buNone/>
            </a:pPr>
            <a:r>
              <a:rPr lang="en-US" sz="2500" dirty="0"/>
              <a:t>She has also carried each one down the hall</a:t>
            </a:r>
            <a:br>
              <a:rPr lang="en-US" sz="2500" dirty="0"/>
            </a:br>
            <a:r>
              <a:rPr lang="en-US" sz="2500" dirty="0"/>
              <a:t>after supper, their heads privately bent,</a:t>
            </a:r>
            <a:br>
              <a:rPr lang="en-US" sz="2500" dirty="0"/>
            </a:br>
            <a:r>
              <a:rPr lang="en-US" sz="2500" dirty="0"/>
              <a:t>two legs protesting, person to person</a:t>
            </a:r>
            <a:br>
              <a:rPr lang="en-US" sz="2500" dirty="0"/>
            </a:br>
            <a:r>
              <a:rPr lang="en-US" sz="2500" dirty="0"/>
              <a:t>her face flushed with a song and their little sleep.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3" y="1519084"/>
            <a:ext cx="5257505" cy="46531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/>
              <a:t>I </a:t>
            </a:r>
            <a:r>
              <a:rPr lang="en-US" sz="1400" dirty="0"/>
              <a:t>give you back your heart.</a:t>
            </a:r>
            <a:br>
              <a:rPr lang="en-US" sz="1400" dirty="0"/>
            </a:br>
            <a:r>
              <a:rPr lang="en-US" sz="1400" dirty="0"/>
              <a:t>I give you permission—</a:t>
            </a:r>
          </a:p>
          <a:p>
            <a:pPr marL="0" indent="0">
              <a:buNone/>
            </a:pPr>
            <a:r>
              <a:rPr lang="en-US" sz="1400" dirty="0"/>
              <a:t>for the fuse inside her, throbbing</a:t>
            </a:r>
            <a:br>
              <a:rPr lang="en-US" sz="1400" dirty="0"/>
            </a:br>
            <a:r>
              <a:rPr lang="en-US" sz="1400" dirty="0"/>
              <a:t>angrily in the dirt, for the bitch in her</a:t>
            </a:r>
            <a:br>
              <a:rPr lang="en-US" sz="1400" dirty="0"/>
            </a:br>
            <a:r>
              <a:rPr lang="en-US" sz="1400" dirty="0"/>
              <a:t>and the burying of her wound—</a:t>
            </a:r>
            <a:br>
              <a:rPr lang="en-US" sz="1400" dirty="0"/>
            </a:br>
            <a:r>
              <a:rPr lang="en-US" sz="1400" dirty="0"/>
              <a:t>for the burying of her small red wound alive—</a:t>
            </a:r>
          </a:p>
          <a:p>
            <a:pPr marL="0" indent="0">
              <a:buNone/>
            </a:pPr>
            <a:r>
              <a:rPr lang="en-US" sz="1400" dirty="0"/>
              <a:t>for the pale flickering flare under her ribs,</a:t>
            </a:r>
            <a:br>
              <a:rPr lang="en-US" sz="1400" dirty="0"/>
            </a:br>
            <a:r>
              <a:rPr lang="en-US" sz="1400" dirty="0"/>
              <a:t>for the drunken sailor who waits in her left pulse,</a:t>
            </a:r>
            <a:br>
              <a:rPr lang="en-US" sz="1400" dirty="0"/>
            </a:br>
            <a:r>
              <a:rPr lang="en-US" sz="1400" dirty="0"/>
              <a:t>for the mother's knee, for the stockings,</a:t>
            </a:r>
            <a:br>
              <a:rPr lang="en-US" sz="1400" dirty="0"/>
            </a:br>
            <a:r>
              <a:rPr lang="en-US" sz="1400" dirty="0"/>
              <a:t>for the garter belt, for the call—</a:t>
            </a:r>
          </a:p>
          <a:p>
            <a:pPr marL="0" indent="0">
              <a:buNone/>
            </a:pPr>
            <a:r>
              <a:rPr lang="en-US" sz="1400" dirty="0"/>
              <a:t>the curious call</a:t>
            </a:r>
            <a:br>
              <a:rPr lang="en-US" sz="1400" dirty="0"/>
            </a:br>
            <a:r>
              <a:rPr lang="en-US" sz="1400" dirty="0"/>
              <a:t>when you will burrow in arms and breasts</a:t>
            </a:r>
            <a:br>
              <a:rPr lang="en-US" sz="1400" dirty="0"/>
            </a:br>
            <a:r>
              <a:rPr lang="en-US" sz="1400" dirty="0"/>
              <a:t>and tug at the orange ribbon in her hair</a:t>
            </a:r>
            <a:br>
              <a:rPr lang="en-US" sz="1400" dirty="0"/>
            </a:br>
            <a:r>
              <a:rPr lang="en-US" sz="1400" dirty="0"/>
              <a:t>and answer the call, the curious call.</a:t>
            </a:r>
          </a:p>
          <a:p>
            <a:pPr marL="0" indent="0">
              <a:buNone/>
            </a:pPr>
            <a:r>
              <a:rPr lang="en-US" sz="1400" dirty="0"/>
              <a:t>She is so naked and singular.</a:t>
            </a:r>
            <a:br>
              <a:rPr lang="en-US" sz="1400" dirty="0"/>
            </a:br>
            <a:r>
              <a:rPr lang="en-US" sz="1400" dirty="0"/>
              <a:t>She is the sum of yourself and your dream.</a:t>
            </a:r>
            <a:br>
              <a:rPr lang="en-US" sz="1400" dirty="0"/>
            </a:br>
            <a:r>
              <a:rPr lang="en-US" sz="1400" dirty="0"/>
              <a:t>Climb her like a monument, step after step.</a:t>
            </a:r>
            <a:br>
              <a:rPr lang="en-US" sz="1400" dirty="0"/>
            </a:br>
            <a:r>
              <a:rPr lang="en-US" sz="1400" dirty="0"/>
              <a:t>She is solid.</a:t>
            </a:r>
          </a:p>
          <a:p>
            <a:pPr marL="0" indent="0">
              <a:buNone/>
            </a:pPr>
            <a:r>
              <a:rPr lang="en-US" sz="1400" dirty="0"/>
              <a:t>As for me, I am a watercolor.</a:t>
            </a:r>
            <a:br>
              <a:rPr lang="en-US" sz="1400" dirty="0"/>
            </a:br>
            <a:r>
              <a:rPr lang="en-US" sz="1400" dirty="0"/>
              <a:t>I wash off.</a:t>
            </a:r>
          </a:p>
        </p:txBody>
      </p:sp>
    </p:spTree>
    <p:extLst>
      <p:ext uri="{BB962C8B-B14F-4D97-AF65-F5344CB8AC3E}">
        <p14:creationId xmlns:p14="http://schemas.microsoft.com/office/powerpoint/2010/main" val="3373886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118911"/>
            <a:ext cx="9506857" cy="6726101"/>
          </a:xfrm>
        </p:spPr>
      </p:pic>
    </p:spTree>
    <p:extLst>
      <p:ext uri="{BB962C8B-B14F-4D97-AF65-F5344CB8AC3E}">
        <p14:creationId xmlns:p14="http://schemas.microsoft.com/office/powerpoint/2010/main" val="3633223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548" y="190282"/>
            <a:ext cx="4712167" cy="6667717"/>
          </a:xfrm>
        </p:spPr>
      </p:pic>
    </p:spTree>
    <p:extLst>
      <p:ext uri="{BB962C8B-B14F-4D97-AF65-F5344CB8AC3E}">
        <p14:creationId xmlns:p14="http://schemas.microsoft.com/office/powerpoint/2010/main" val="3313235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547</TotalTime>
  <Words>257</Words>
  <Application>Microsoft Office PowerPoint</Application>
  <PresentationFormat>Widescreen</PresentationFormat>
  <Paragraphs>61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Rockwell</vt:lpstr>
      <vt:lpstr>Rockwell Condensed</vt:lpstr>
      <vt:lpstr>Wingdings</vt:lpstr>
      <vt:lpstr>Wood Type</vt:lpstr>
      <vt:lpstr>Poems and Ads for Diction Study</vt:lpstr>
      <vt:lpstr>Alone with Everybody (Bukowski, Charles) </vt:lpstr>
      <vt:lpstr>Child Beater (Ai)</vt:lpstr>
      <vt:lpstr>November 1968    (Rich, Adrienne)</vt:lpstr>
      <vt:lpstr>For My Lover Returning to His Wife (Sexton, Anne)</vt:lpstr>
      <vt:lpstr>PowerPoint Presentation</vt:lpstr>
      <vt:lpstr>PowerPoint Presentation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Poems for Diction Study</dc:title>
  <dc:creator>Keeler, Jacqueline M.</dc:creator>
  <cp:lastModifiedBy>Keeler, Jacqueline M.</cp:lastModifiedBy>
  <cp:revision>26</cp:revision>
  <dcterms:created xsi:type="dcterms:W3CDTF">2014-05-02T18:46:39Z</dcterms:created>
  <dcterms:modified xsi:type="dcterms:W3CDTF">2014-05-13T13:40:57Z</dcterms:modified>
</cp:coreProperties>
</file>