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2" r:id="rId14"/>
    <p:sldId id="273" r:id="rId15"/>
    <p:sldId id="268" r:id="rId16"/>
    <p:sldId id="269" r:id="rId17"/>
    <p:sldId id="270"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9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C8DEBE9-ECDE-43D5-8C54-A95E9F2348F4}" type="datetimeFigureOut">
              <a:rPr lang="en-US" smtClean="0"/>
              <a:t>3/1/2012</a:t>
            </a:fld>
            <a:endParaRPr lang="en-US"/>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0F091471-9FCA-4F9E-A160-776ED93DFD74}" type="slidenum">
              <a:rPr lang="en-US" smtClean="0"/>
              <a:t>‹#›</a:t>
            </a:fld>
            <a:endParaRPr lang="en-US"/>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DEBE9-ECDE-43D5-8C54-A95E9F2348F4}" type="datetimeFigureOut">
              <a:rPr lang="en-US" smtClean="0"/>
              <a:t>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091471-9FCA-4F9E-A160-776ED93DFD7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DEBE9-ECDE-43D5-8C54-A95E9F2348F4}" type="datetimeFigureOut">
              <a:rPr lang="en-US" smtClean="0"/>
              <a:t>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096000" y="6356350"/>
            <a:ext cx="762000" cy="365125"/>
          </a:xfrm>
        </p:spPr>
        <p:txBody>
          <a:bodyPr/>
          <a:lstStyle/>
          <a:p>
            <a:fld id="{0F091471-9FCA-4F9E-A160-776ED93DFD74}" type="slidenum">
              <a:rPr lang="en-US" smtClean="0"/>
              <a:t>‹#›</a:t>
            </a:fld>
            <a:endParaRPr lang="en-US"/>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8DEBE9-ECDE-43D5-8C54-A95E9F2348F4}" type="datetimeFigureOut">
              <a:rPr lang="en-US" smtClean="0"/>
              <a:t>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091471-9FCA-4F9E-A160-776ED93DFD7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8DEBE9-ECDE-43D5-8C54-A95E9F2348F4}" type="datetimeFigureOut">
              <a:rPr lang="en-US" smtClean="0"/>
              <a:t>3/1/2012</a:t>
            </a:fld>
            <a:endParaRPr lang="en-US"/>
          </a:p>
        </p:txBody>
      </p:sp>
      <p:sp>
        <p:nvSpPr>
          <p:cNvPr id="5" name="Footer Placeholder 4"/>
          <p:cNvSpPr>
            <a:spLocks noGrp="1"/>
          </p:cNvSpPr>
          <p:nvPr>
            <p:ph type="ftr" sz="quarter" idx="11"/>
          </p:nvPr>
        </p:nvSpPr>
        <p:spPr>
          <a:xfrm>
            <a:off x="5791200" y="6356350"/>
            <a:ext cx="2895600" cy="365125"/>
          </a:xfrm>
        </p:spPr>
        <p:txBody>
          <a:bodyPr/>
          <a:lstStyle/>
          <a:p>
            <a:endParaRPr lang="en-US"/>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0F091471-9FCA-4F9E-A160-776ED93DFD74}" type="slidenum">
              <a:rPr lang="en-US" smtClean="0"/>
              <a:t>‹#›</a:t>
            </a:fld>
            <a:endParaRPr lang="en-US"/>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8DEBE9-ECDE-43D5-8C54-A95E9F2348F4}" type="datetimeFigureOut">
              <a:rPr lang="en-US" smtClean="0"/>
              <a:t>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091471-9FCA-4F9E-A160-776ED93DFD7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8DEBE9-ECDE-43D5-8C54-A95E9F2348F4}" type="datetimeFigureOut">
              <a:rPr lang="en-US" smtClean="0"/>
              <a:t>3/1/2012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091471-9FCA-4F9E-A160-776ED93DFD7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8DEBE9-ECDE-43D5-8C54-A95E9F2348F4}" type="datetimeFigureOut">
              <a:rPr lang="en-US" smtClean="0"/>
              <a:t>3/1/2012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091471-9FCA-4F9E-A160-776ED93DFD7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8DEBE9-ECDE-43D5-8C54-A95E9F2348F4}" type="datetimeFigureOut">
              <a:rPr lang="en-US" smtClean="0"/>
              <a:t>3/1/2012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091471-9FCA-4F9E-A160-776ED93DFD7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C8DEBE9-ECDE-43D5-8C54-A95E9F2348F4}" type="datetimeFigureOut">
              <a:rPr lang="en-US" smtClean="0"/>
              <a:t>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091471-9FCA-4F9E-A160-776ED93DFD74}" type="slidenum">
              <a:rPr lang="en-US" smtClean="0"/>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DC8DEBE9-ECDE-43D5-8C54-A95E9F2348F4}" type="datetimeFigureOut">
              <a:rPr lang="en-US" smtClean="0"/>
              <a:t>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091471-9FCA-4F9E-A160-776ED93DFD74}" type="slidenum">
              <a:rPr lang="en-US" smtClean="0"/>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DC8DEBE9-ECDE-43D5-8C54-A95E9F2348F4}" type="datetimeFigureOut">
              <a:rPr lang="en-US" smtClean="0"/>
              <a:t>3/1/2012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0F091471-9FCA-4F9E-A160-776ED93DFD74}" type="slidenum">
              <a:rPr lang="en-US" smtClean="0"/>
              <a:t>‹#›</a:t>
            </a:fld>
            <a:endParaRPr lang="en-US"/>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Elements of Fiction</a:t>
            </a:r>
            <a:endParaRPr lang="en-US" dirty="0"/>
          </a:p>
        </p:txBody>
      </p:sp>
      <p:sp>
        <p:nvSpPr>
          <p:cNvPr id="3" name="Subtitle 2"/>
          <p:cNvSpPr>
            <a:spLocks noGrp="1"/>
          </p:cNvSpPr>
          <p:nvPr>
            <p:ph type="subTitle" idx="1"/>
          </p:nvPr>
        </p:nvSpPr>
        <p:spPr/>
        <p:txBody>
          <a:bodyPr/>
          <a:lstStyle/>
          <a:p>
            <a:r>
              <a:rPr lang="en-US" dirty="0" smtClean="0"/>
              <a:t>American Literature</a:t>
            </a:r>
            <a:endParaRPr lang="en-US" dirty="0"/>
          </a:p>
        </p:txBody>
      </p:sp>
    </p:spTree>
    <p:extLst>
      <p:ext uri="{BB962C8B-B14F-4D97-AF65-F5344CB8AC3E}">
        <p14:creationId xmlns:p14="http://schemas.microsoft.com/office/powerpoint/2010/main" val="2948526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of View: The Narrator</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Types of Narrators</a:t>
            </a:r>
          </a:p>
          <a:p>
            <a:pPr lvl="0"/>
            <a:r>
              <a:rPr lang="en-US" dirty="0"/>
              <a:t>First Person Narrator</a:t>
            </a:r>
          </a:p>
          <a:p>
            <a:pPr lvl="1"/>
            <a:r>
              <a:rPr lang="en-US" dirty="0"/>
              <a:t>If the narrator uses</a:t>
            </a:r>
            <a:r>
              <a:rPr lang="en-US" i="1" dirty="0"/>
              <a:t> I</a:t>
            </a:r>
            <a:r>
              <a:rPr lang="en-US" dirty="0"/>
              <a:t> or </a:t>
            </a:r>
            <a:r>
              <a:rPr lang="en-US" i="1" dirty="0"/>
              <a:t>we</a:t>
            </a:r>
            <a:r>
              <a:rPr lang="en-US" dirty="0"/>
              <a:t> to tell the story. This narrator may be a minor character, observer, or major character. This type of point-of-view is useful because it can create opportunities to use irony. </a:t>
            </a:r>
            <a:endParaRPr lang="en-US" dirty="0" smtClean="0"/>
          </a:p>
          <a:p>
            <a:r>
              <a:rPr lang="en-US" dirty="0" smtClean="0"/>
              <a:t>Second Person Narrator</a:t>
            </a:r>
          </a:p>
          <a:p>
            <a:pPr lvl="1"/>
            <a:r>
              <a:rPr lang="en-US" dirty="0" smtClean="0"/>
              <a:t>This is directed at the reader. </a:t>
            </a:r>
            <a:r>
              <a:rPr lang="en-US" b="1" dirty="0" smtClean="0"/>
              <a:t>You</a:t>
            </a:r>
            <a:r>
              <a:rPr lang="en-US" dirty="0" smtClean="0"/>
              <a:t> or </a:t>
            </a:r>
            <a:r>
              <a:rPr lang="en-US" b="1" dirty="0" smtClean="0"/>
              <a:t>Your</a:t>
            </a:r>
            <a:r>
              <a:rPr lang="en-US" dirty="0" smtClean="0"/>
              <a:t> is the clue. </a:t>
            </a:r>
            <a:endParaRPr lang="en-US" dirty="0"/>
          </a:p>
          <a:p>
            <a:pPr lvl="0"/>
            <a:r>
              <a:rPr lang="en-US" dirty="0"/>
              <a:t>Unreliable First Person Narrator</a:t>
            </a:r>
          </a:p>
          <a:p>
            <a:pPr lvl="1"/>
            <a:r>
              <a:rPr lang="en-US" dirty="0"/>
              <a:t>This is a narrator who is completely unstable and creates a sense of disbelief in the reader. Think of </a:t>
            </a:r>
            <a:r>
              <a:rPr lang="en-US" dirty="0" err="1"/>
              <a:t>MacBeth</a:t>
            </a:r>
            <a:r>
              <a:rPr lang="en-US" dirty="0"/>
              <a:t> being told by Lady </a:t>
            </a:r>
            <a:r>
              <a:rPr lang="en-US" dirty="0" err="1"/>
              <a:t>MacBeth</a:t>
            </a:r>
            <a:r>
              <a:rPr lang="en-US" dirty="0"/>
              <a:t>. Unreliable narrators help us gain perspective into the purpose of the story.</a:t>
            </a:r>
          </a:p>
          <a:p>
            <a:pPr lvl="0"/>
            <a:r>
              <a:rPr lang="en-US" dirty="0"/>
              <a:t>Third Person Omniscient Narrator</a:t>
            </a:r>
          </a:p>
          <a:p>
            <a:pPr lvl="1"/>
            <a:r>
              <a:rPr lang="en-US" dirty="0"/>
              <a:t>These are your all knowing narrators. They get into the minds and personas of several characters and help give insight to the norms of the story. </a:t>
            </a:r>
          </a:p>
          <a:p>
            <a:endParaRPr lang="en-US" dirty="0"/>
          </a:p>
        </p:txBody>
      </p:sp>
    </p:spTree>
    <p:extLst>
      <p:ext uri="{BB962C8B-B14F-4D97-AF65-F5344CB8AC3E}">
        <p14:creationId xmlns:p14="http://schemas.microsoft.com/office/powerpoint/2010/main" val="2390261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of View: The Narrator</a:t>
            </a:r>
            <a:endParaRPr lang="en-US" dirty="0"/>
          </a:p>
        </p:txBody>
      </p:sp>
      <p:sp>
        <p:nvSpPr>
          <p:cNvPr id="3" name="Content Placeholder 2"/>
          <p:cNvSpPr>
            <a:spLocks noGrp="1"/>
          </p:cNvSpPr>
          <p:nvPr>
            <p:ph idx="1"/>
          </p:nvPr>
        </p:nvSpPr>
        <p:spPr/>
        <p:txBody>
          <a:bodyPr/>
          <a:lstStyle/>
          <a:p>
            <a:pPr marL="0" lvl="0" indent="0">
              <a:buNone/>
            </a:pPr>
            <a:r>
              <a:rPr lang="en-US" dirty="0" smtClean="0"/>
              <a:t>Types of Narrators Continued</a:t>
            </a:r>
          </a:p>
          <a:p>
            <a:pPr lvl="0"/>
            <a:r>
              <a:rPr lang="en-US" dirty="0" smtClean="0"/>
              <a:t>Third </a:t>
            </a:r>
            <a:r>
              <a:rPr lang="en-US" dirty="0"/>
              <a:t>Person Limited Omniscient Narrator</a:t>
            </a:r>
          </a:p>
          <a:p>
            <a:pPr lvl="1"/>
            <a:r>
              <a:rPr lang="en-US" dirty="0"/>
              <a:t>This narrator can only get into the mind of one character, but remains outside of the story. This limits the reader’s insight as it only gives us one perspective, but frees us from judging the events from a skewed point of view.</a:t>
            </a:r>
          </a:p>
          <a:p>
            <a:pPr lvl="0"/>
            <a:r>
              <a:rPr lang="en-US" dirty="0"/>
              <a:t>Third Person Objective Narrator</a:t>
            </a:r>
          </a:p>
          <a:p>
            <a:pPr lvl="1"/>
            <a:r>
              <a:rPr lang="en-US" dirty="0"/>
              <a:t>Objective narrators remain outside of the minds of characters and the events of the story. It is as if the narrator is a journalist and must remain emotionless and opinion-less to the events. </a:t>
            </a:r>
          </a:p>
          <a:p>
            <a:endParaRPr lang="en-US" dirty="0"/>
          </a:p>
        </p:txBody>
      </p:sp>
    </p:spTree>
    <p:extLst>
      <p:ext uri="{BB962C8B-B14F-4D97-AF65-F5344CB8AC3E}">
        <p14:creationId xmlns:p14="http://schemas.microsoft.com/office/powerpoint/2010/main" val="3062432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Irony: The Twist</a:t>
            </a:r>
            <a:endParaRPr lang="en-US" dirty="0"/>
          </a:p>
        </p:txBody>
      </p:sp>
      <p:sp>
        <p:nvSpPr>
          <p:cNvPr id="3" name="Content Placeholder 2"/>
          <p:cNvSpPr>
            <a:spLocks noGrp="1"/>
          </p:cNvSpPr>
          <p:nvPr>
            <p:ph idx="1"/>
          </p:nvPr>
        </p:nvSpPr>
        <p:spPr/>
        <p:txBody>
          <a:bodyPr/>
          <a:lstStyle/>
          <a:p>
            <a:pPr lvl="0"/>
            <a:r>
              <a:rPr lang="en-US" dirty="0"/>
              <a:t>Dramatic Irony</a:t>
            </a:r>
          </a:p>
          <a:p>
            <a:pPr lvl="1"/>
            <a:r>
              <a:rPr lang="en-US" dirty="0"/>
              <a:t>When the reader knows the outcome (or truth of some sort) prior to some of the characters. </a:t>
            </a:r>
          </a:p>
          <a:p>
            <a:pPr lvl="0"/>
            <a:r>
              <a:rPr lang="en-US" dirty="0"/>
              <a:t>Situational Irony</a:t>
            </a:r>
          </a:p>
          <a:p>
            <a:pPr lvl="1"/>
            <a:r>
              <a:rPr lang="en-US" dirty="0"/>
              <a:t>An event or situation is drastically different from what the reader would expect. </a:t>
            </a:r>
          </a:p>
          <a:p>
            <a:pPr lvl="0"/>
            <a:r>
              <a:rPr lang="en-US" dirty="0"/>
              <a:t>Verbal Irony</a:t>
            </a:r>
          </a:p>
          <a:p>
            <a:pPr lvl="1"/>
            <a:r>
              <a:rPr lang="en-US" dirty="0"/>
              <a:t>When the narrator (or speaker) says one thing, but means another.</a:t>
            </a:r>
          </a:p>
          <a:p>
            <a:endParaRPr lang="en-US" dirty="0"/>
          </a:p>
        </p:txBody>
      </p:sp>
    </p:spTree>
    <p:extLst>
      <p:ext uri="{BB962C8B-B14F-4D97-AF65-F5344CB8AC3E}">
        <p14:creationId xmlns:p14="http://schemas.microsoft.com/office/powerpoint/2010/main" val="4267199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 The Clues to Theme</a:t>
            </a:r>
            <a:endParaRPr lang="en-US" dirty="0"/>
          </a:p>
        </p:txBody>
      </p:sp>
      <p:sp>
        <p:nvSpPr>
          <p:cNvPr id="3" name="Content Placeholder 2"/>
          <p:cNvSpPr>
            <a:spLocks noGrp="1"/>
          </p:cNvSpPr>
          <p:nvPr>
            <p:ph idx="1"/>
          </p:nvPr>
        </p:nvSpPr>
        <p:spPr/>
        <p:txBody>
          <a:bodyPr/>
          <a:lstStyle/>
          <a:p>
            <a:pPr lvl="0"/>
            <a:r>
              <a:rPr lang="en-US" dirty="0"/>
              <a:t>An object, person, action, or place that has literal meaning in the story, but also represents something larger. A symbol may have more than one meaning or may connote multiple interpretations. All symbols fall into either of the following categories:</a:t>
            </a:r>
            <a:endParaRPr lang="en-US" sz="3200" dirty="0"/>
          </a:p>
          <a:p>
            <a:pPr lvl="1"/>
            <a:r>
              <a:rPr lang="en-US" dirty="0"/>
              <a:t>Universal or Archetypal:  A set of symbols that are a part of the human experience and are consistent throughout cultures.</a:t>
            </a:r>
            <a:endParaRPr lang="en-US" sz="2800" dirty="0"/>
          </a:p>
          <a:p>
            <a:pPr lvl="2"/>
            <a:r>
              <a:rPr lang="en-US" dirty="0"/>
              <a:t>Grim Reaper, The Earth Mother, the Wise Old Man</a:t>
            </a:r>
            <a:endParaRPr lang="en-US" sz="2400" dirty="0"/>
          </a:p>
          <a:p>
            <a:pPr lvl="1"/>
            <a:r>
              <a:rPr lang="en-US" dirty="0"/>
              <a:t>Conventional Symbols: These symbols are only shared by those who experience the same culture.</a:t>
            </a:r>
            <a:endParaRPr lang="en-US" sz="2800" dirty="0"/>
          </a:p>
          <a:p>
            <a:pPr lvl="2"/>
            <a:r>
              <a:rPr lang="en-US" dirty="0"/>
              <a:t>The Vapid Heiress, Snakes as Evil</a:t>
            </a:r>
            <a:endParaRPr lang="en-US" sz="2400" dirty="0"/>
          </a:p>
          <a:p>
            <a:endParaRPr lang="en-US" dirty="0"/>
          </a:p>
        </p:txBody>
      </p:sp>
    </p:spTree>
    <p:extLst>
      <p:ext uri="{BB962C8B-B14F-4D97-AF65-F5344CB8AC3E}">
        <p14:creationId xmlns:p14="http://schemas.microsoft.com/office/powerpoint/2010/main" val="1759412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 Clues to the Theme</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a:t>Types of Symbolism</a:t>
            </a:r>
            <a:endParaRPr lang="en-US" sz="3200" dirty="0"/>
          </a:p>
          <a:p>
            <a:pPr lvl="0"/>
            <a:r>
              <a:rPr lang="en-US" dirty="0"/>
              <a:t>Name Symbolism</a:t>
            </a:r>
            <a:endParaRPr lang="en-US" sz="3200" dirty="0"/>
          </a:p>
          <a:p>
            <a:pPr lvl="1"/>
            <a:r>
              <a:rPr lang="en-US" dirty="0"/>
              <a:t>Sometimes a character’s name can represent an aspect of their personality or a larger message in the text. Think of Pony from </a:t>
            </a:r>
            <a:r>
              <a:rPr lang="en-US" i="1" dirty="0"/>
              <a:t>The Outsiders</a:t>
            </a:r>
            <a:r>
              <a:rPr lang="en-US" dirty="0"/>
              <a:t>. A pony is a young horse, and though Pony the character  is initiated into  manhood, he wants to always be able to look at the world with fresh eyes—“stay golden.” </a:t>
            </a:r>
            <a:endParaRPr lang="en-US" sz="2800" dirty="0"/>
          </a:p>
          <a:p>
            <a:pPr lvl="0"/>
            <a:r>
              <a:rPr lang="en-US" dirty="0"/>
              <a:t>Object or Action Symbolism</a:t>
            </a:r>
            <a:endParaRPr lang="en-US" sz="3200" dirty="0"/>
          </a:p>
          <a:p>
            <a:pPr lvl="1"/>
            <a:r>
              <a:rPr lang="en-US" dirty="0"/>
              <a:t>Objects and Actions can be Symbolic. In </a:t>
            </a:r>
            <a:r>
              <a:rPr lang="en-US" i="1" dirty="0"/>
              <a:t>Night</a:t>
            </a:r>
            <a:r>
              <a:rPr lang="en-US" dirty="0"/>
              <a:t>, </a:t>
            </a:r>
            <a:r>
              <a:rPr lang="en-US" dirty="0" err="1"/>
              <a:t>Juliek’s</a:t>
            </a:r>
            <a:r>
              <a:rPr lang="en-US" dirty="0"/>
              <a:t> violin was a symbol of beauty and truth being destroyed just as Hitler destroyed the Jews. Also, the hanging of the pipet was a symbol of innocence destroyed.</a:t>
            </a:r>
            <a:endParaRPr lang="en-US" sz="2800" dirty="0"/>
          </a:p>
          <a:p>
            <a:pPr lvl="0"/>
            <a:r>
              <a:rPr lang="en-US" dirty="0"/>
              <a:t>Place Symbolism</a:t>
            </a:r>
            <a:endParaRPr lang="en-US" sz="3200" dirty="0"/>
          </a:p>
          <a:p>
            <a:pPr lvl="1"/>
            <a:r>
              <a:rPr lang="en-US" dirty="0"/>
              <a:t>Often writers place their characters in symbolic landscapes. The forest, for example, is often a symbol for mysticism and devilry. In </a:t>
            </a:r>
            <a:r>
              <a:rPr lang="en-US" dirty="0" err="1"/>
              <a:t>Hemingways’s</a:t>
            </a:r>
            <a:r>
              <a:rPr lang="en-US" dirty="0"/>
              <a:t> </a:t>
            </a:r>
            <a:r>
              <a:rPr lang="en-US" i="1" dirty="0"/>
              <a:t>Hills Like White Elephants</a:t>
            </a:r>
            <a:r>
              <a:rPr lang="en-US" dirty="0"/>
              <a:t>, the railway represents the crossroads at which the couple have arrived. They can choose to travel either way—just as she can choose to abort or not. </a:t>
            </a:r>
            <a:endParaRPr lang="en-US" sz="2800" dirty="0"/>
          </a:p>
          <a:p>
            <a:endParaRPr lang="en-US" dirty="0"/>
          </a:p>
        </p:txBody>
      </p:sp>
    </p:spTree>
    <p:extLst>
      <p:ext uri="{BB962C8B-B14F-4D97-AF65-F5344CB8AC3E}">
        <p14:creationId xmlns:p14="http://schemas.microsoft.com/office/powerpoint/2010/main" val="1530672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What’s the point?</a:t>
            </a:r>
            <a:endParaRPr lang="en-US" dirty="0"/>
          </a:p>
        </p:txBody>
      </p:sp>
      <p:sp>
        <p:nvSpPr>
          <p:cNvPr id="3" name="Content Placeholder 2"/>
          <p:cNvSpPr>
            <a:spLocks noGrp="1"/>
          </p:cNvSpPr>
          <p:nvPr>
            <p:ph idx="1"/>
          </p:nvPr>
        </p:nvSpPr>
        <p:spPr/>
        <p:txBody>
          <a:bodyPr>
            <a:normAutofit lnSpcReduction="10000"/>
          </a:bodyPr>
          <a:lstStyle/>
          <a:p>
            <a:pPr lvl="0"/>
            <a:r>
              <a:rPr lang="en-US" dirty="0"/>
              <a:t>All literature is written for a purpose. Some fiction (most popular fiction) is only meant to entertain the reader; however, literature’s purpose is to reveal a truth about life. Theme is what separates </a:t>
            </a:r>
            <a:r>
              <a:rPr lang="en-US" i="1" dirty="0"/>
              <a:t>Twilight</a:t>
            </a:r>
            <a:r>
              <a:rPr lang="en-US" dirty="0"/>
              <a:t> from </a:t>
            </a:r>
            <a:r>
              <a:rPr lang="en-US" i="1" dirty="0"/>
              <a:t>Dracula</a:t>
            </a:r>
            <a:r>
              <a:rPr lang="en-US" dirty="0"/>
              <a:t> or an Eric Jerome Dickey novel from one of Toni Morrison’s.  Theme is the central message of the piece or generalization that can be made based on the text. There can be more than one theme within a text. </a:t>
            </a:r>
          </a:p>
          <a:p>
            <a:pPr lvl="0"/>
            <a:r>
              <a:rPr lang="en-US" dirty="0"/>
              <a:t>Theme is not the moral of the story. For example, there is no moral to </a:t>
            </a:r>
            <a:r>
              <a:rPr lang="en-US" i="1" dirty="0"/>
              <a:t>Night</a:t>
            </a:r>
            <a:r>
              <a:rPr lang="en-US" dirty="0"/>
              <a:t>, but there are themes such as there is no god in the world and human life is full of depravity and darkness.  </a:t>
            </a:r>
            <a:r>
              <a:rPr lang="en-US" dirty="0" err="1"/>
              <a:t>Weisel</a:t>
            </a:r>
            <a:r>
              <a:rPr lang="en-US" dirty="0"/>
              <a:t> did not write that to teach us to be kind to each other, but to share a human experience.</a:t>
            </a:r>
          </a:p>
          <a:p>
            <a:endParaRPr lang="en-US" dirty="0"/>
          </a:p>
        </p:txBody>
      </p:sp>
    </p:spTree>
    <p:extLst>
      <p:ext uri="{BB962C8B-B14F-4D97-AF65-F5344CB8AC3E}">
        <p14:creationId xmlns:p14="http://schemas.microsoft.com/office/powerpoint/2010/main" val="42869487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What’s the point?</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a:t>You do not have to agree with the theme of a novel. Themes can go against every belief you hold. But, if there is evidence in the text that it exists, it does. </a:t>
            </a:r>
          </a:p>
          <a:p>
            <a:pPr lvl="0"/>
            <a:r>
              <a:rPr lang="en-US" dirty="0"/>
              <a:t>Theme should be able to be expressed in a sentence. Instead of saying that the theme is godlessness, you should say that Wiesel expresses that religion is a myth because there can be no god in a world full of depravity and suffering. </a:t>
            </a:r>
          </a:p>
          <a:p>
            <a:pPr lvl="0"/>
            <a:r>
              <a:rPr lang="en-US" dirty="0"/>
              <a:t>The theme should be a generalization. Notice that I did not refer to the Holocaust in the above statement. I could apply that theme to several novels because it is generalized. </a:t>
            </a:r>
          </a:p>
          <a:p>
            <a:pPr lvl="0"/>
            <a:r>
              <a:rPr lang="en-US" dirty="0"/>
              <a:t>Avoid terms such as all, every, always, etc.  Do not make a blanket statement. </a:t>
            </a:r>
          </a:p>
          <a:p>
            <a:pPr lvl="0"/>
            <a:r>
              <a:rPr lang="en-US" dirty="0"/>
              <a:t>You must be able to prove theme. Use the text and those previous literary elements to derive the theme. </a:t>
            </a:r>
          </a:p>
          <a:p>
            <a:pPr lvl="0"/>
            <a:r>
              <a:rPr lang="en-US" dirty="0"/>
              <a:t>Do not use a cliché to express theme. “Love is blind” is not a theme. It’s a cliché. </a:t>
            </a:r>
          </a:p>
          <a:p>
            <a:endParaRPr lang="en-US" dirty="0"/>
          </a:p>
        </p:txBody>
      </p:sp>
    </p:spTree>
    <p:extLst>
      <p:ext uri="{BB962C8B-B14F-4D97-AF65-F5344CB8AC3E}">
        <p14:creationId xmlns:p14="http://schemas.microsoft.com/office/powerpoint/2010/main" val="4761266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Style: How It Is Written</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a:t>Writers manipulate language for a specific purpose. Each word you read has been constructed especially to convey a particular tone via diction, syntax, and structure. Style also dictates tone—the narrator or author’s view of the subject, events, or characters. </a:t>
            </a:r>
            <a:endParaRPr lang="en-US" sz="3200" dirty="0"/>
          </a:p>
          <a:p>
            <a:pPr lvl="0"/>
            <a:r>
              <a:rPr lang="en-US" dirty="0"/>
              <a:t>Diction</a:t>
            </a:r>
            <a:endParaRPr lang="en-US" sz="3200" dirty="0"/>
          </a:p>
          <a:p>
            <a:pPr lvl="1"/>
            <a:r>
              <a:rPr lang="en-US" dirty="0"/>
              <a:t>Diction refers to word choice. It can either be formal (think Poe) or informal (think email</a:t>
            </a:r>
            <a:r>
              <a:rPr lang="en-US" dirty="0" smtClean="0"/>
              <a:t>).</a:t>
            </a:r>
          </a:p>
          <a:p>
            <a:pPr lvl="1"/>
            <a:r>
              <a:rPr lang="en-US" sz="2800" dirty="0" smtClean="0"/>
              <a:t>Dialect: When it is written in the manner of </a:t>
            </a:r>
            <a:r>
              <a:rPr lang="en-US" sz="2800" smtClean="0"/>
              <a:t>authentic speech. </a:t>
            </a:r>
            <a:endParaRPr lang="en-US" sz="2800" dirty="0"/>
          </a:p>
          <a:p>
            <a:pPr lvl="0"/>
            <a:r>
              <a:rPr lang="en-US" dirty="0"/>
              <a:t>Syntax</a:t>
            </a:r>
            <a:endParaRPr lang="en-US" sz="3200" dirty="0"/>
          </a:p>
          <a:p>
            <a:pPr lvl="1"/>
            <a:r>
              <a:rPr lang="en-US" dirty="0"/>
              <a:t>Syntax refers to the order of the words. A single thought can be expressed in a variety of manners. Authors choose syntax to convey tone and contribute  to the formality or informality of the work.  </a:t>
            </a:r>
            <a:endParaRPr lang="en-US" sz="2800" dirty="0"/>
          </a:p>
          <a:p>
            <a:pPr lvl="1"/>
            <a:r>
              <a:rPr lang="en-US" dirty="0"/>
              <a:t>The structure of the sentences dictates the tone. </a:t>
            </a:r>
            <a:endParaRPr lang="en-US" sz="2800" dirty="0"/>
          </a:p>
          <a:p>
            <a:pPr lvl="0"/>
            <a:r>
              <a:rPr lang="en-US" dirty="0"/>
              <a:t>Stream-of-consciousness</a:t>
            </a:r>
            <a:endParaRPr lang="en-US" sz="3200" dirty="0"/>
          </a:p>
          <a:p>
            <a:pPr lvl="1"/>
            <a:r>
              <a:rPr lang="en-US" dirty="0"/>
              <a:t>This is when a narrator speaks whatever comes to his or her mind so that we can get a realistic glimpse of the brain waves—sometimes neuroses—of the character, but sometimes it doesn’t always follow a specific pattern or train of thought just as you are now totally confused as to what this is talking about. My dog is looking confused too. I probably need to feed the beasts. I hope you ask questions if you are confused as to what stream-of-consciousness—or any other term—is or if you think you get it I am glad. Yay!</a:t>
            </a:r>
            <a:endParaRPr lang="en-US" sz="2800" dirty="0"/>
          </a:p>
          <a:p>
            <a:endParaRPr lang="en-US" dirty="0"/>
          </a:p>
        </p:txBody>
      </p:sp>
    </p:spTree>
    <p:extLst>
      <p:ext uri="{BB962C8B-B14F-4D97-AF65-F5344CB8AC3E}">
        <p14:creationId xmlns:p14="http://schemas.microsoft.com/office/powerpoint/2010/main" val="13897476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Style: How It Is Written</a:t>
            </a:r>
            <a:endParaRPr lang="en-US" dirty="0"/>
          </a:p>
        </p:txBody>
      </p:sp>
      <p:sp>
        <p:nvSpPr>
          <p:cNvPr id="3" name="Content Placeholder 2"/>
          <p:cNvSpPr>
            <a:spLocks noGrp="1"/>
          </p:cNvSpPr>
          <p:nvPr>
            <p:ph idx="1"/>
          </p:nvPr>
        </p:nvSpPr>
        <p:spPr/>
        <p:txBody>
          <a:bodyPr>
            <a:normAutofit fontScale="92500" lnSpcReduction="10000"/>
          </a:bodyPr>
          <a:lstStyle/>
          <a:p>
            <a:pPr marL="0" lvl="0" indent="0">
              <a:buNone/>
            </a:pPr>
            <a:r>
              <a:rPr lang="en-US" dirty="0"/>
              <a:t> Poetic Language</a:t>
            </a:r>
            <a:endParaRPr lang="en-US" sz="3200" dirty="0"/>
          </a:p>
          <a:p>
            <a:pPr lvl="1"/>
            <a:r>
              <a:rPr lang="en-US" dirty="0"/>
              <a:t>Repetition</a:t>
            </a:r>
            <a:endParaRPr lang="en-US" sz="2800" dirty="0"/>
          </a:p>
          <a:p>
            <a:pPr lvl="2"/>
            <a:r>
              <a:rPr lang="en-US" dirty="0"/>
              <a:t>It adds emphasis to a thought process, character, or situation. Sentences, phrases, or words can be repeated.</a:t>
            </a:r>
            <a:endParaRPr lang="en-US" sz="2400" dirty="0"/>
          </a:p>
          <a:p>
            <a:pPr lvl="1"/>
            <a:r>
              <a:rPr lang="en-US" dirty="0"/>
              <a:t>Alliteration</a:t>
            </a:r>
            <a:endParaRPr lang="en-US" sz="2800" dirty="0"/>
          </a:p>
          <a:p>
            <a:pPr lvl="2"/>
            <a:r>
              <a:rPr lang="en-US" dirty="0"/>
              <a:t>The repetition of sounds allows the words to stream softly or harshly and creates a tone.</a:t>
            </a:r>
            <a:endParaRPr lang="en-US" sz="2400" dirty="0"/>
          </a:p>
          <a:p>
            <a:pPr lvl="1"/>
            <a:r>
              <a:rPr lang="en-US" dirty="0"/>
              <a:t>Parallelism</a:t>
            </a:r>
            <a:endParaRPr lang="en-US" sz="2800" dirty="0"/>
          </a:p>
          <a:p>
            <a:pPr lvl="2"/>
            <a:r>
              <a:rPr lang="en-US" dirty="0"/>
              <a:t>Sentences are often structured so that they follow the same pattern. Look for series that have the same verb tenses and structures. </a:t>
            </a:r>
            <a:endParaRPr lang="en-US" sz="2400" dirty="0"/>
          </a:p>
          <a:p>
            <a:pPr lvl="1"/>
            <a:r>
              <a:rPr lang="en-US" dirty="0"/>
              <a:t>Metaphors, Similes, Hyperboles, and Understatements all contribute to tone as well.</a:t>
            </a:r>
            <a:endParaRPr lang="en-US" sz="2800" dirty="0"/>
          </a:p>
          <a:p>
            <a:pPr lvl="1"/>
            <a:r>
              <a:rPr lang="en-US" dirty="0"/>
              <a:t>Allusions—those pesky references to people, places, and major events always expand the reader’s understanding of the work</a:t>
            </a:r>
            <a:r>
              <a:rPr lang="en-US" dirty="0" smtClean="0"/>
              <a:t>.</a:t>
            </a:r>
          </a:p>
          <a:p>
            <a:pPr lvl="1"/>
            <a:r>
              <a:rPr lang="en-US" sz="1900" dirty="0" smtClean="0"/>
              <a:t>Imagery- the sensory experience of the work. </a:t>
            </a:r>
            <a:endParaRPr lang="en-US" sz="1900" dirty="0"/>
          </a:p>
          <a:p>
            <a:endParaRPr lang="en-US" dirty="0"/>
          </a:p>
        </p:txBody>
      </p:sp>
    </p:spTree>
    <p:extLst>
      <p:ext uri="{BB962C8B-B14F-4D97-AF65-F5344CB8AC3E}">
        <p14:creationId xmlns:p14="http://schemas.microsoft.com/office/powerpoint/2010/main" val="3039026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 The Sequence of Events</a:t>
            </a:r>
            <a:endParaRPr lang="en-US" dirty="0"/>
          </a:p>
        </p:txBody>
      </p:sp>
      <p:sp>
        <p:nvSpPr>
          <p:cNvPr id="3" name="Content Placeholder 2"/>
          <p:cNvSpPr>
            <a:spLocks noGrp="1"/>
          </p:cNvSpPr>
          <p:nvPr>
            <p:ph idx="1"/>
          </p:nvPr>
        </p:nvSpPr>
        <p:spPr/>
        <p:txBody>
          <a:bodyPr>
            <a:normAutofit fontScale="77500" lnSpcReduction="20000"/>
          </a:bodyPr>
          <a:lstStyle/>
          <a:p>
            <a:pPr marL="0" marR="0">
              <a:lnSpc>
                <a:spcPct val="115000"/>
              </a:lnSpc>
              <a:spcBef>
                <a:spcPts val="0"/>
              </a:spcBef>
              <a:spcAft>
                <a:spcPts val="1000"/>
              </a:spcAft>
            </a:pPr>
            <a:r>
              <a:rPr lang="en-US" dirty="0">
                <a:latin typeface="Calibri"/>
                <a:ea typeface="Calibri"/>
                <a:cs typeface="Times New Roman"/>
              </a:rPr>
              <a:t>The Basic Structure</a:t>
            </a:r>
            <a:endParaRPr lang="en-US" sz="3200" dirty="0">
              <a:latin typeface="Calibri"/>
              <a:ea typeface="Calibri"/>
              <a:cs typeface="Times New Roman"/>
            </a:endParaRPr>
          </a:p>
          <a:p>
            <a:pPr lvl="0">
              <a:lnSpc>
                <a:spcPct val="115000"/>
              </a:lnSpc>
              <a:spcBef>
                <a:spcPts val="0"/>
              </a:spcBef>
              <a:buFont typeface="Symbol"/>
              <a:buChar char=""/>
            </a:pPr>
            <a:r>
              <a:rPr lang="en-US" dirty="0">
                <a:latin typeface="Calibri"/>
                <a:ea typeface="Calibri"/>
                <a:cs typeface="Times New Roman"/>
              </a:rPr>
              <a:t>Introduction/Exposition</a:t>
            </a:r>
            <a:endParaRPr lang="en-US" sz="3200" dirty="0">
              <a:latin typeface="Calibri"/>
              <a:ea typeface="Calibri"/>
              <a:cs typeface="Times New Roman"/>
            </a:endParaRPr>
          </a:p>
          <a:p>
            <a:pPr lvl="1">
              <a:lnSpc>
                <a:spcPct val="115000"/>
              </a:lnSpc>
              <a:spcBef>
                <a:spcPts val="0"/>
              </a:spcBef>
              <a:buFont typeface="Courier New"/>
              <a:buChar char="o"/>
            </a:pPr>
            <a:r>
              <a:rPr lang="en-US" dirty="0">
                <a:latin typeface="Calibri"/>
                <a:ea typeface="Calibri"/>
                <a:cs typeface="Times New Roman"/>
              </a:rPr>
              <a:t>The author introduces basic elements of the story—setting, characters, conflict—so that the reader can understand the following elements</a:t>
            </a:r>
            <a:endParaRPr lang="en-US" sz="2800" dirty="0">
              <a:latin typeface="Calibri"/>
              <a:ea typeface="Calibri"/>
              <a:cs typeface="Times New Roman"/>
            </a:endParaRPr>
          </a:p>
          <a:p>
            <a:pPr lvl="0">
              <a:lnSpc>
                <a:spcPct val="115000"/>
              </a:lnSpc>
              <a:spcBef>
                <a:spcPts val="0"/>
              </a:spcBef>
              <a:buFont typeface="Symbol"/>
              <a:buChar char=""/>
            </a:pPr>
            <a:r>
              <a:rPr lang="en-US" dirty="0">
                <a:latin typeface="Calibri"/>
                <a:ea typeface="Calibri"/>
                <a:cs typeface="Times New Roman"/>
              </a:rPr>
              <a:t>Rising Action/Exposition</a:t>
            </a:r>
            <a:endParaRPr lang="en-US" sz="3200" dirty="0">
              <a:latin typeface="Calibri"/>
              <a:ea typeface="Calibri"/>
              <a:cs typeface="Times New Roman"/>
            </a:endParaRPr>
          </a:p>
          <a:p>
            <a:pPr lvl="1">
              <a:lnSpc>
                <a:spcPct val="115000"/>
              </a:lnSpc>
              <a:spcBef>
                <a:spcPts val="0"/>
              </a:spcBef>
              <a:buFont typeface="Courier New"/>
              <a:buChar char="o"/>
            </a:pPr>
            <a:r>
              <a:rPr lang="en-US" dirty="0">
                <a:latin typeface="Calibri"/>
                <a:ea typeface="Calibri"/>
                <a:cs typeface="Times New Roman"/>
              </a:rPr>
              <a:t>The author gives us more in-depth information on the introductory elements. He or she may also introduce additional conflicts to engage the reader.</a:t>
            </a:r>
            <a:endParaRPr lang="en-US" sz="2800" dirty="0">
              <a:latin typeface="Calibri"/>
              <a:ea typeface="Calibri"/>
              <a:cs typeface="Times New Roman"/>
            </a:endParaRPr>
          </a:p>
          <a:p>
            <a:pPr lvl="0">
              <a:lnSpc>
                <a:spcPct val="115000"/>
              </a:lnSpc>
              <a:spcBef>
                <a:spcPts val="0"/>
              </a:spcBef>
              <a:buFont typeface="Symbol"/>
              <a:buChar char=""/>
            </a:pPr>
            <a:r>
              <a:rPr lang="en-US" dirty="0">
                <a:latin typeface="Calibri"/>
                <a:ea typeface="Calibri"/>
                <a:cs typeface="Times New Roman"/>
              </a:rPr>
              <a:t>The Crisis/The Climax</a:t>
            </a:r>
            <a:endParaRPr lang="en-US" sz="3200" dirty="0">
              <a:latin typeface="Calibri"/>
              <a:ea typeface="Calibri"/>
              <a:cs typeface="Times New Roman"/>
            </a:endParaRPr>
          </a:p>
          <a:p>
            <a:pPr lvl="1">
              <a:lnSpc>
                <a:spcPct val="115000"/>
              </a:lnSpc>
              <a:spcBef>
                <a:spcPts val="0"/>
              </a:spcBef>
              <a:buFont typeface="Courier New"/>
              <a:buChar char="o"/>
            </a:pPr>
            <a:r>
              <a:rPr lang="en-US" dirty="0">
                <a:latin typeface="Calibri"/>
                <a:ea typeface="Calibri"/>
                <a:cs typeface="Times New Roman"/>
              </a:rPr>
              <a:t>The most critical or decisive point in the story—everything following is based on this element.</a:t>
            </a:r>
            <a:endParaRPr lang="en-US" sz="2800" dirty="0">
              <a:latin typeface="Calibri"/>
              <a:ea typeface="Calibri"/>
              <a:cs typeface="Times New Roman"/>
            </a:endParaRPr>
          </a:p>
          <a:p>
            <a:pPr lvl="0">
              <a:lnSpc>
                <a:spcPct val="115000"/>
              </a:lnSpc>
              <a:spcBef>
                <a:spcPts val="0"/>
              </a:spcBef>
              <a:buFont typeface="Symbol"/>
              <a:buChar char=""/>
            </a:pPr>
            <a:r>
              <a:rPr lang="en-US" dirty="0">
                <a:latin typeface="Calibri"/>
                <a:ea typeface="Calibri"/>
                <a:cs typeface="Times New Roman"/>
              </a:rPr>
              <a:t>The Resolution/The Denouement</a:t>
            </a:r>
            <a:endParaRPr lang="en-US" sz="3200" dirty="0">
              <a:latin typeface="Calibri"/>
              <a:ea typeface="Calibri"/>
              <a:cs typeface="Times New Roman"/>
            </a:endParaRPr>
          </a:p>
          <a:p>
            <a:pPr lvl="1">
              <a:lnSpc>
                <a:spcPct val="115000"/>
              </a:lnSpc>
              <a:spcBef>
                <a:spcPts val="0"/>
              </a:spcBef>
              <a:buFont typeface="Courier New"/>
              <a:buChar char="o"/>
            </a:pPr>
            <a:r>
              <a:rPr lang="en-US" dirty="0">
                <a:latin typeface="Calibri"/>
                <a:ea typeface="Calibri"/>
                <a:cs typeface="Times New Roman"/>
              </a:rPr>
              <a:t>The ending of the story—it does not have to be an ending in which everything is perfectly tied together. </a:t>
            </a:r>
            <a:endParaRPr lang="en-US" sz="2800" dirty="0">
              <a:latin typeface="Calibri"/>
              <a:ea typeface="Calibri"/>
              <a:cs typeface="Times New Roman"/>
            </a:endParaRPr>
          </a:p>
          <a:p>
            <a:pPr lvl="1">
              <a:lnSpc>
                <a:spcPct val="115000"/>
              </a:lnSpc>
              <a:spcBef>
                <a:spcPts val="0"/>
              </a:spcBef>
              <a:buFont typeface="Courier New"/>
              <a:buChar char="o"/>
            </a:pPr>
            <a:r>
              <a:rPr lang="en-US" dirty="0">
                <a:latin typeface="Calibri"/>
                <a:ea typeface="Calibri"/>
                <a:cs typeface="Times New Roman"/>
              </a:rPr>
              <a:t>Some resolutions have Indeterminate Endings or endings without the primary conflict being resolved. </a:t>
            </a:r>
            <a:endParaRPr lang="en-US" sz="2800" dirty="0">
              <a:latin typeface="Calibri"/>
              <a:ea typeface="Calibri"/>
              <a:cs typeface="Times New Roman"/>
            </a:endParaRPr>
          </a:p>
          <a:p>
            <a:pPr lvl="1">
              <a:lnSpc>
                <a:spcPct val="115000"/>
              </a:lnSpc>
              <a:spcBef>
                <a:spcPts val="0"/>
              </a:spcBef>
              <a:spcAft>
                <a:spcPts val="1000"/>
              </a:spcAft>
              <a:buFont typeface="Courier New"/>
              <a:buChar char="o"/>
            </a:pPr>
            <a:r>
              <a:rPr lang="en-US" dirty="0">
                <a:latin typeface="Calibri"/>
                <a:ea typeface="Calibri"/>
                <a:cs typeface="Times New Roman"/>
              </a:rPr>
              <a:t>Deus Ex </a:t>
            </a:r>
            <a:r>
              <a:rPr lang="en-US" dirty="0" err="1">
                <a:latin typeface="Calibri"/>
                <a:ea typeface="Calibri"/>
                <a:cs typeface="Times New Roman"/>
              </a:rPr>
              <a:t>Machina</a:t>
            </a:r>
            <a:r>
              <a:rPr lang="en-US" dirty="0">
                <a:latin typeface="Calibri"/>
                <a:ea typeface="Calibri"/>
                <a:cs typeface="Times New Roman"/>
              </a:rPr>
              <a:t> refers to resolutions in which chance or coincidence determines the outcome, often too heavily.</a:t>
            </a:r>
            <a:endParaRPr lang="en-US" sz="2800" dirty="0">
              <a:latin typeface="Calibri"/>
              <a:ea typeface="Calibri"/>
              <a:cs typeface="Times New Roman"/>
            </a:endParaRPr>
          </a:p>
          <a:p>
            <a:endParaRPr lang="en-US" dirty="0"/>
          </a:p>
        </p:txBody>
      </p:sp>
    </p:spTree>
    <p:extLst>
      <p:ext uri="{BB962C8B-B14F-4D97-AF65-F5344CB8AC3E}">
        <p14:creationId xmlns:p14="http://schemas.microsoft.com/office/powerpoint/2010/main" val="2068353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 The Sequence of Events</a:t>
            </a:r>
            <a:endParaRPr lang="en-US" dirty="0"/>
          </a:p>
        </p:txBody>
      </p:sp>
      <p:sp>
        <p:nvSpPr>
          <p:cNvPr id="3" name="Content Placeholder 2"/>
          <p:cNvSpPr>
            <a:spLocks noGrp="1"/>
          </p:cNvSpPr>
          <p:nvPr>
            <p:ph idx="1"/>
          </p:nvPr>
        </p:nvSpPr>
        <p:spPr/>
        <p:txBody>
          <a:bodyPr>
            <a:normAutofit fontScale="92500" lnSpcReduction="20000"/>
          </a:bodyPr>
          <a:lstStyle/>
          <a:p>
            <a:r>
              <a:rPr lang="en-US" dirty="0"/>
              <a:t>Sequence</a:t>
            </a:r>
            <a:endParaRPr lang="en-US" sz="3200" dirty="0"/>
          </a:p>
          <a:p>
            <a:r>
              <a:rPr lang="en-US" dirty="0"/>
              <a:t>Authors love to tweak the sequence of stories so to capture readers. Below are some of the ways in which they innovate.</a:t>
            </a:r>
            <a:endParaRPr lang="en-US" sz="3200" dirty="0"/>
          </a:p>
          <a:p>
            <a:pPr lvl="0"/>
            <a:r>
              <a:rPr lang="en-US" dirty="0"/>
              <a:t>In Medias Res (in the midst of things)</a:t>
            </a:r>
            <a:endParaRPr lang="en-US" sz="3200" dirty="0"/>
          </a:p>
          <a:p>
            <a:pPr lvl="1"/>
            <a:r>
              <a:rPr lang="en-US" dirty="0"/>
              <a:t>Some stories begin with a key event and work backward. This is primarily to create suspense, interest, confusion, or wonder.</a:t>
            </a:r>
            <a:endParaRPr lang="en-US" sz="2800" dirty="0"/>
          </a:p>
          <a:p>
            <a:pPr lvl="0"/>
            <a:r>
              <a:rPr lang="en-US" dirty="0"/>
              <a:t>Flashback</a:t>
            </a:r>
            <a:endParaRPr lang="en-US" sz="3200" dirty="0"/>
          </a:p>
          <a:p>
            <a:pPr lvl="1"/>
            <a:r>
              <a:rPr lang="en-US" dirty="0"/>
              <a:t>When the author moves to a time prior to the primary events of the story so as to provide needed information, develop character, distract, or create links</a:t>
            </a:r>
            <a:r>
              <a:rPr lang="en-US" dirty="0" smtClean="0"/>
              <a:t>.</a:t>
            </a:r>
          </a:p>
          <a:p>
            <a:r>
              <a:rPr lang="en-US" sz="2600" dirty="0" smtClean="0"/>
              <a:t>Framed Story</a:t>
            </a:r>
          </a:p>
          <a:p>
            <a:pPr lvl="1"/>
            <a:r>
              <a:rPr lang="en-US" sz="2100" dirty="0" smtClean="0"/>
              <a:t>When the story is set in the middle of another. </a:t>
            </a:r>
            <a:endParaRPr lang="en-US" sz="2100" dirty="0"/>
          </a:p>
          <a:p>
            <a:pPr lvl="0"/>
            <a:r>
              <a:rPr lang="en-US" dirty="0"/>
              <a:t>Foreshadowing</a:t>
            </a:r>
            <a:endParaRPr lang="en-US" sz="3200" dirty="0"/>
          </a:p>
          <a:p>
            <a:pPr lvl="1"/>
            <a:r>
              <a:rPr lang="en-US" dirty="0"/>
              <a:t>When the author provides clues as to the outcome of conflicts or events in the story. </a:t>
            </a:r>
            <a:endParaRPr lang="en-US" sz="2800" dirty="0"/>
          </a:p>
          <a:p>
            <a:endParaRPr lang="en-US" dirty="0"/>
          </a:p>
        </p:txBody>
      </p:sp>
    </p:spTree>
    <p:extLst>
      <p:ext uri="{BB962C8B-B14F-4D97-AF65-F5344CB8AC3E}">
        <p14:creationId xmlns:p14="http://schemas.microsoft.com/office/powerpoint/2010/main" val="3120578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What Drives the Plot</a:t>
            </a:r>
            <a:endParaRPr lang="en-US" dirty="0"/>
          </a:p>
        </p:txBody>
      </p:sp>
      <p:sp>
        <p:nvSpPr>
          <p:cNvPr id="3" name="Content Placeholder 2"/>
          <p:cNvSpPr>
            <a:spLocks noGrp="1"/>
          </p:cNvSpPr>
          <p:nvPr>
            <p:ph idx="1"/>
          </p:nvPr>
        </p:nvSpPr>
        <p:spPr/>
        <p:txBody>
          <a:bodyPr/>
          <a:lstStyle/>
          <a:p>
            <a:r>
              <a:rPr lang="en-US" dirty="0"/>
              <a:t>Conflict</a:t>
            </a:r>
          </a:p>
          <a:p>
            <a:pPr lvl="1"/>
            <a:r>
              <a:rPr lang="en-US" dirty="0"/>
              <a:t>The struggle between opposing forces is what causes the reader to keep his or her interest in the story. Typically this conflict is between the protagonist and an antagonist. There are several types of conflict, all of which are either internal or external: man v. man, man v. himself, man v. society, man v. machine, man v. god, </a:t>
            </a:r>
            <a:r>
              <a:rPr lang="en-US" dirty="0" err="1"/>
              <a:t>etc</a:t>
            </a:r>
            <a:endParaRPr lang="en-US" dirty="0"/>
          </a:p>
          <a:p>
            <a:endParaRPr lang="en-US" dirty="0"/>
          </a:p>
        </p:txBody>
      </p:sp>
    </p:spTree>
    <p:extLst>
      <p:ext uri="{BB962C8B-B14F-4D97-AF65-F5344CB8AC3E}">
        <p14:creationId xmlns:p14="http://schemas.microsoft.com/office/powerpoint/2010/main" val="2943609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 Who/What Acts</a:t>
            </a:r>
            <a:endParaRPr lang="en-US" dirty="0"/>
          </a:p>
        </p:txBody>
      </p:sp>
      <p:sp>
        <p:nvSpPr>
          <p:cNvPr id="3" name="Content Placeholder 2"/>
          <p:cNvSpPr>
            <a:spLocks noGrp="1"/>
          </p:cNvSpPr>
          <p:nvPr>
            <p:ph idx="1"/>
          </p:nvPr>
        </p:nvSpPr>
        <p:spPr/>
        <p:txBody>
          <a:bodyPr/>
          <a:lstStyle/>
          <a:p>
            <a:pPr lvl="0"/>
            <a:r>
              <a:rPr lang="en-US" dirty="0"/>
              <a:t>A fictional representation of a person, place, or thing. A character does not have to be human to be a character (</a:t>
            </a:r>
            <a:r>
              <a:rPr lang="en-US" i="1" dirty="0"/>
              <a:t>Charlotte’s Web</a:t>
            </a:r>
            <a:r>
              <a:rPr lang="en-US" dirty="0"/>
              <a:t>), but the character has to be psychologically realistic.</a:t>
            </a:r>
          </a:p>
          <a:p>
            <a:pPr lvl="0"/>
            <a:r>
              <a:rPr lang="en-US" dirty="0"/>
              <a:t>Characters are developed through their actions, thoughts, reactions, physical appearance, speech, expression, and names. Every aspect of a character is vital to understanding him or her. </a:t>
            </a:r>
          </a:p>
          <a:p>
            <a:pPr lvl="0"/>
            <a:r>
              <a:rPr lang="en-US" dirty="0"/>
              <a:t>In order to understand the character, we must try to understand what drives him or her, which is called </a:t>
            </a:r>
            <a:r>
              <a:rPr lang="en-US" b="1" dirty="0"/>
              <a:t>character motivation</a:t>
            </a:r>
            <a:r>
              <a:rPr lang="en-US" dirty="0"/>
              <a:t>.</a:t>
            </a:r>
          </a:p>
          <a:p>
            <a:endParaRPr lang="en-US" dirty="0"/>
          </a:p>
        </p:txBody>
      </p:sp>
    </p:spTree>
    <p:extLst>
      <p:ext uri="{BB962C8B-B14F-4D97-AF65-F5344CB8AC3E}">
        <p14:creationId xmlns:p14="http://schemas.microsoft.com/office/powerpoint/2010/main" val="1788236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 Who/What Acts</a:t>
            </a:r>
            <a:endParaRPr lang="en-US" dirty="0"/>
          </a:p>
        </p:txBody>
      </p:sp>
      <p:sp>
        <p:nvSpPr>
          <p:cNvPr id="3" name="Content Placeholder 2"/>
          <p:cNvSpPr>
            <a:spLocks noGrp="1"/>
          </p:cNvSpPr>
          <p:nvPr>
            <p:ph idx="1"/>
          </p:nvPr>
        </p:nvSpPr>
        <p:spPr/>
        <p:txBody>
          <a:bodyPr>
            <a:normAutofit fontScale="70000" lnSpcReduction="20000"/>
          </a:bodyPr>
          <a:lstStyle/>
          <a:p>
            <a:r>
              <a:rPr lang="en-US" dirty="0"/>
              <a:t>Types of Characters (Characters may fit more than one)</a:t>
            </a:r>
            <a:endParaRPr lang="en-US" sz="3200" dirty="0"/>
          </a:p>
          <a:p>
            <a:pPr lvl="0"/>
            <a:r>
              <a:rPr lang="en-US" dirty="0"/>
              <a:t>Protagonist</a:t>
            </a:r>
            <a:endParaRPr lang="en-US" sz="3200" dirty="0"/>
          </a:p>
          <a:p>
            <a:pPr lvl="1"/>
            <a:r>
              <a:rPr lang="en-US" dirty="0"/>
              <a:t>The main character</a:t>
            </a:r>
            <a:endParaRPr lang="en-US" sz="2800" dirty="0"/>
          </a:p>
          <a:p>
            <a:pPr lvl="0"/>
            <a:r>
              <a:rPr lang="en-US" dirty="0"/>
              <a:t>Antagonist</a:t>
            </a:r>
            <a:endParaRPr lang="en-US" sz="3200" dirty="0"/>
          </a:p>
          <a:p>
            <a:pPr lvl="1"/>
            <a:r>
              <a:rPr lang="en-US" dirty="0"/>
              <a:t>The person, being, or force against the protagonist</a:t>
            </a:r>
            <a:endParaRPr lang="en-US" sz="2800" dirty="0"/>
          </a:p>
          <a:p>
            <a:pPr lvl="0"/>
            <a:r>
              <a:rPr lang="en-US" dirty="0"/>
              <a:t>Round</a:t>
            </a:r>
            <a:endParaRPr lang="en-US" sz="3200" dirty="0"/>
          </a:p>
          <a:p>
            <a:pPr lvl="1"/>
            <a:r>
              <a:rPr lang="en-US" dirty="0"/>
              <a:t>A well-developed character. The reader knows the positives and negatives of his or her personality.</a:t>
            </a:r>
            <a:endParaRPr lang="en-US" sz="2800" dirty="0"/>
          </a:p>
          <a:p>
            <a:pPr lvl="0"/>
            <a:r>
              <a:rPr lang="en-US" dirty="0"/>
              <a:t>Flat</a:t>
            </a:r>
            <a:endParaRPr lang="en-US" sz="3200" dirty="0"/>
          </a:p>
          <a:p>
            <a:pPr lvl="1"/>
            <a:r>
              <a:rPr lang="en-US" dirty="0"/>
              <a:t>An undeveloped or stock character. This person just helps to further the action. He or she may be so stereotypical that we already know what will happen or how he or she will react.</a:t>
            </a:r>
            <a:endParaRPr lang="en-US" sz="2800" dirty="0"/>
          </a:p>
          <a:p>
            <a:pPr lvl="0"/>
            <a:r>
              <a:rPr lang="en-US" dirty="0"/>
              <a:t>Foil</a:t>
            </a:r>
            <a:endParaRPr lang="en-US" sz="3200" dirty="0"/>
          </a:p>
          <a:p>
            <a:pPr lvl="1"/>
            <a:r>
              <a:rPr lang="en-US" dirty="0"/>
              <a:t>A character who emphasizes the protagonist’s qualities by representing the opposite</a:t>
            </a:r>
            <a:endParaRPr lang="en-US" sz="2800" dirty="0"/>
          </a:p>
          <a:p>
            <a:pPr lvl="0"/>
            <a:r>
              <a:rPr lang="en-US" dirty="0"/>
              <a:t>Dynamic </a:t>
            </a:r>
            <a:endParaRPr lang="en-US" sz="3200" dirty="0"/>
          </a:p>
          <a:p>
            <a:pPr lvl="1"/>
            <a:r>
              <a:rPr lang="en-US" dirty="0"/>
              <a:t>The character changes throughout the course of the story, sometimes having an </a:t>
            </a:r>
            <a:r>
              <a:rPr lang="en-US" b="1" dirty="0"/>
              <a:t>epiphany</a:t>
            </a:r>
            <a:r>
              <a:rPr lang="en-US" dirty="0"/>
              <a:t> (a major life-changing realization).</a:t>
            </a:r>
            <a:endParaRPr lang="en-US" sz="2800" dirty="0"/>
          </a:p>
          <a:p>
            <a:pPr lvl="0"/>
            <a:r>
              <a:rPr lang="en-US" dirty="0"/>
              <a:t>Static</a:t>
            </a:r>
            <a:endParaRPr lang="en-US" sz="3200" dirty="0"/>
          </a:p>
          <a:p>
            <a:pPr lvl="1"/>
            <a:r>
              <a:rPr lang="en-US" dirty="0"/>
              <a:t>The character stays the same throughout the story.</a:t>
            </a:r>
            <a:endParaRPr lang="en-US" sz="2800" dirty="0"/>
          </a:p>
          <a:p>
            <a:endParaRPr lang="en-US" dirty="0"/>
          </a:p>
        </p:txBody>
      </p:sp>
    </p:spTree>
    <p:extLst>
      <p:ext uri="{BB962C8B-B14F-4D97-AF65-F5344CB8AC3E}">
        <p14:creationId xmlns:p14="http://schemas.microsoft.com/office/powerpoint/2010/main" val="1367208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Characterization: How We Judge</a:t>
            </a:r>
            <a:endParaRPr lang="en-US" dirty="0"/>
          </a:p>
        </p:txBody>
      </p:sp>
      <p:sp>
        <p:nvSpPr>
          <p:cNvPr id="3" name="Content Placeholder 2"/>
          <p:cNvSpPr>
            <a:spLocks noGrp="1"/>
          </p:cNvSpPr>
          <p:nvPr>
            <p:ph idx="1"/>
          </p:nvPr>
        </p:nvSpPr>
        <p:spPr/>
        <p:txBody>
          <a:bodyPr/>
          <a:lstStyle/>
          <a:p>
            <a:r>
              <a:rPr lang="en-US" dirty="0"/>
              <a:t>Characterization</a:t>
            </a:r>
            <a:endParaRPr lang="en-US" sz="3200" dirty="0"/>
          </a:p>
          <a:p>
            <a:pPr lvl="0"/>
            <a:r>
              <a:rPr lang="en-US" dirty="0"/>
              <a:t>The author’s quandary is how to show these elements of character. He or she accomplishes this feat in the following manners:</a:t>
            </a:r>
            <a:endParaRPr lang="en-US" sz="3200" dirty="0"/>
          </a:p>
          <a:p>
            <a:pPr lvl="1"/>
            <a:r>
              <a:rPr lang="en-US" dirty="0"/>
              <a:t>Direct Characterization</a:t>
            </a:r>
            <a:endParaRPr lang="en-US" sz="2800" dirty="0"/>
          </a:p>
          <a:p>
            <a:pPr lvl="2"/>
            <a:r>
              <a:rPr lang="en-US" dirty="0"/>
              <a:t>When an author tells us how to feel about another character via narration. Another character may also tell us.</a:t>
            </a:r>
            <a:endParaRPr lang="en-US" sz="2400" dirty="0"/>
          </a:p>
          <a:p>
            <a:pPr lvl="1"/>
            <a:r>
              <a:rPr lang="en-US" dirty="0"/>
              <a:t>Indirect Characterization</a:t>
            </a:r>
            <a:endParaRPr lang="en-US" sz="2800" dirty="0"/>
          </a:p>
          <a:p>
            <a:pPr lvl="2"/>
            <a:r>
              <a:rPr lang="en-US" dirty="0"/>
              <a:t>When we judge the character based on that character’s actions or words. </a:t>
            </a:r>
            <a:endParaRPr lang="en-US" sz="2400" dirty="0"/>
          </a:p>
          <a:p>
            <a:endParaRPr lang="en-US" dirty="0"/>
          </a:p>
        </p:txBody>
      </p:sp>
    </p:spTree>
    <p:extLst>
      <p:ext uri="{BB962C8B-B14F-4D97-AF65-F5344CB8AC3E}">
        <p14:creationId xmlns:p14="http://schemas.microsoft.com/office/powerpoint/2010/main" val="1821098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Where It’s At</a:t>
            </a:r>
            <a:endParaRPr lang="en-US" dirty="0"/>
          </a:p>
        </p:txBody>
      </p:sp>
      <p:sp>
        <p:nvSpPr>
          <p:cNvPr id="3" name="Content Placeholder 2"/>
          <p:cNvSpPr>
            <a:spLocks noGrp="1"/>
          </p:cNvSpPr>
          <p:nvPr>
            <p:ph idx="1"/>
          </p:nvPr>
        </p:nvSpPr>
        <p:spPr/>
        <p:txBody>
          <a:bodyPr/>
          <a:lstStyle/>
          <a:p>
            <a:pPr lvl="0"/>
            <a:r>
              <a:rPr lang="en-US" dirty="0"/>
              <a:t>The time, place, and atmosphere of the story.</a:t>
            </a:r>
          </a:p>
          <a:p>
            <a:pPr lvl="0"/>
            <a:r>
              <a:rPr lang="en-US" dirty="0"/>
              <a:t>Sometimes the setting is a character—most likely an antagonist. </a:t>
            </a:r>
          </a:p>
          <a:p>
            <a:pPr lvl="0"/>
            <a:r>
              <a:rPr lang="en-US" dirty="0"/>
              <a:t>Not all stories place importance in the setting, but many do. </a:t>
            </a:r>
          </a:p>
          <a:p>
            <a:endParaRPr lang="en-US" dirty="0"/>
          </a:p>
        </p:txBody>
      </p:sp>
    </p:spTree>
    <p:extLst>
      <p:ext uri="{BB962C8B-B14F-4D97-AF65-F5344CB8AC3E}">
        <p14:creationId xmlns:p14="http://schemas.microsoft.com/office/powerpoint/2010/main" val="2572510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Where It’s At</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Three Elements of Setting </a:t>
            </a:r>
            <a:endParaRPr lang="en-US" sz="3200" dirty="0"/>
          </a:p>
          <a:p>
            <a:pPr lvl="0"/>
            <a:r>
              <a:rPr lang="en-US" dirty="0"/>
              <a:t>Historical Setting</a:t>
            </a:r>
            <a:endParaRPr lang="en-US" sz="3200" dirty="0"/>
          </a:p>
          <a:p>
            <a:pPr lvl="1"/>
            <a:r>
              <a:rPr lang="en-US" dirty="0"/>
              <a:t>You must understand the basics of the era in which the story was placed in order to understand the story.  A character in a medieval story would behave differently than one in a modern one. Likewise, a character from 1950 would have an entirely different set of cultural norms than one from today. </a:t>
            </a:r>
            <a:endParaRPr lang="en-US" sz="2800" dirty="0"/>
          </a:p>
          <a:p>
            <a:pPr lvl="0"/>
            <a:r>
              <a:rPr lang="en-US" dirty="0"/>
              <a:t>Physical Setting</a:t>
            </a:r>
            <a:endParaRPr lang="en-US" sz="3200" dirty="0"/>
          </a:p>
          <a:p>
            <a:pPr lvl="1"/>
            <a:r>
              <a:rPr lang="en-US" dirty="0"/>
              <a:t>The physical space in which a character lives is vital to understanding the story. Even the time of day can be vital—most ghosts are seen at night. Look for descriptions of the spaces in which a character acts and you may discover the meaning.</a:t>
            </a:r>
            <a:endParaRPr lang="en-US" sz="2800" dirty="0"/>
          </a:p>
          <a:p>
            <a:pPr lvl="0"/>
            <a:r>
              <a:rPr lang="en-US" dirty="0"/>
              <a:t>Geographical Setting</a:t>
            </a:r>
            <a:endParaRPr lang="en-US" sz="3200" dirty="0"/>
          </a:p>
          <a:p>
            <a:pPr lvl="1"/>
            <a:r>
              <a:rPr lang="en-US" dirty="0"/>
              <a:t>The where is vital to understanding character.  Just as you act and speak differently than someone from Hawaii, characters do as well. Look at the geographical setting in order to understand the context of the story. </a:t>
            </a:r>
            <a:endParaRPr lang="en-US" sz="2800" dirty="0"/>
          </a:p>
          <a:p>
            <a:endParaRPr lang="en-US" dirty="0"/>
          </a:p>
        </p:txBody>
      </p:sp>
    </p:spTree>
    <p:extLst>
      <p:ext uri="{BB962C8B-B14F-4D97-AF65-F5344CB8AC3E}">
        <p14:creationId xmlns:p14="http://schemas.microsoft.com/office/powerpoint/2010/main" val="22051797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TC101790490[[fn=Decatur]]</Template>
  <TotalTime>29</TotalTime>
  <Words>2129</Words>
  <Application>Microsoft Office PowerPoint</Application>
  <PresentationFormat>On-screen Show (4:3)</PresentationFormat>
  <Paragraphs>135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Decatur</vt:lpstr>
      <vt:lpstr>Elements of Fiction</vt:lpstr>
      <vt:lpstr>Plot: The Sequence of Events</vt:lpstr>
      <vt:lpstr>Plot: The Sequence of Events</vt:lpstr>
      <vt:lpstr>Conflict: What Drives the Plot</vt:lpstr>
      <vt:lpstr>Character: Who/What Acts</vt:lpstr>
      <vt:lpstr>Character: Who/What Acts</vt:lpstr>
      <vt:lpstr>Characterization: How We Judge</vt:lpstr>
      <vt:lpstr>Setting: Where It’s At</vt:lpstr>
      <vt:lpstr>Setting: Where It’s At</vt:lpstr>
      <vt:lpstr>Point of View: The Narrator</vt:lpstr>
      <vt:lpstr>Point of View: The Narrator</vt:lpstr>
      <vt:lpstr>Irony: The Twist</vt:lpstr>
      <vt:lpstr>Symbol: The Clues to Theme</vt:lpstr>
      <vt:lpstr>Symbol: Clues to the Theme</vt:lpstr>
      <vt:lpstr>Theme: What’s the point?</vt:lpstr>
      <vt:lpstr>Theme: What’s the point?</vt:lpstr>
      <vt:lpstr>Style: How It Is Written</vt:lpstr>
      <vt:lpstr>Style: How It Is Written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Elements of Fiction</dc:title>
  <dc:creator>maintenance</dc:creator>
  <cp:lastModifiedBy>maintenance</cp:lastModifiedBy>
  <cp:revision>5</cp:revision>
  <dcterms:created xsi:type="dcterms:W3CDTF">2012-03-01T15:17:26Z</dcterms:created>
  <dcterms:modified xsi:type="dcterms:W3CDTF">2012-03-01T15:46:44Z</dcterms:modified>
</cp:coreProperties>
</file>