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ms-office.legacyDiagramTex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7" r:id="rId4"/>
    <p:sldId id="262" r:id="rId5"/>
    <p:sldId id="263" r:id="rId6"/>
    <p:sldId id="268" r:id="rId7"/>
    <p:sldId id="264" r:id="rId8"/>
    <p:sldId id="266" r:id="rId9"/>
    <p:sldId id="278" r:id="rId10"/>
    <p:sldId id="279" r:id="rId11"/>
    <p:sldId id="280" r:id="rId12"/>
    <p:sldId id="265" r:id="rId13"/>
    <p:sldId id="269" r:id="rId14"/>
    <p:sldId id="270" r:id="rId15"/>
    <p:sldId id="281" r:id="rId16"/>
    <p:sldId id="271" r:id="rId17"/>
    <p:sldId id="272" r:id="rId18"/>
    <p:sldId id="273"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E7E200"/>
    <a:srgbClr val="FFFFCC"/>
    <a:srgbClr val="9999FF"/>
    <a:srgbClr val="00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14" y="-27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06/relationships/legacyDocTextInfo" Target="legacyDocTextInfo.bin"/><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 Id="rId4" Type="http://schemas.microsoft.com/office/2006/relationships/legacyDiagramText" Target="legacyDiagramText4.bin"/></Relationships>
</file>

<file path=ppt/drawings/_rels/vmlDrawing2.vml.rels><?xml version="1.0" encoding="UTF-8" standalone="yes"?>
<Relationships xmlns="http://schemas.openxmlformats.org/package/2006/relationships"><Relationship Id="rId3" Type="http://schemas.microsoft.com/office/2006/relationships/legacyDiagramText" Target="legacyDiagramText7.bin"/><Relationship Id="rId2" Type="http://schemas.microsoft.com/office/2006/relationships/legacyDiagramText" Target="legacyDiagramText6.bin"/><Relationship Id="rId1" Type="http://schemas.microsoft.com/office/2006/relationships/legacyDiagramText" Target="legacyDiagramText5.bin"/><Relationship Id="rId4" Type="http://schemas.microsoft.com/office/2006/relationships/legacyDiagramText" Target="legacyDiagramText8.bin"/></Relationships>
</file>

<file path=ppt/drawings/_rels/vmlDrawing3.vml.rels><?xml version="1.0" encoding="UTF-8" standalone="yes"?>
<Relationships xmlns="http://schemas.openxmlformats.org/package/2006/relationships"><Relationship Id="rId8" Type="http://schemas.microsoft.com/office/2006/relationships/legacyDiagramText" Target="legacyDiagramText16.bin"/><Relationship Id="rId13" Type="http://schemas.microsoft.com/office/2006/relationships/legacyDiagramText" Target="legacyDiagramText21.bin"/><Relationship Id="rId3" Type="http://schemas.microsoft.com/office/2006/relationships/legacyDiagramText" Target="legacyDiagramText11.bin"/><Relationship Id="rId7" Type="http://schemas.microsoft.com/office/2006/relationships/legacyDiagramText" Target="legacyDiagramText15.bin"/><Relationship Id="rId12" Type="http://schemas.microsoft.com/office/2006/relationships/legacyDiagramText" Target="legacyDiagramText20.bin"/><Relationship Id="rId2" Type="http://schemas.microsoft.com/office/2006/relationships/legacyDiagramText" Target="legacyDiagramText10.bin"/><Relationship Id="rId1" Type="http://schemas.microsoft.com/office/2006/relationships/legacyDiagramText" Target="legacyDiagramText9.bin"/><Relationship Id="rId6" Type="http://schemas.microsoft.com/office/2006/relationships/legacyDiagramText" Target="legacyDiagramText14.bin"/><Relationship Id="rId11" Type="http://schemas.microsoft.com/office/2006/relationships/legacyDiagramText" Target="legacyDiagramText19.bin"/><Relationship Id="rId5" Type="http://schemas.microsoft.com/office/2006/relationships/legacyDiagramText" Target="legacyDiagramText13.bin"/><Relationship Id="rId10" Type="http://schemas.microsoft.com/office/2006/relationships/legacyDiagramText" Target="legacyDiagramText18.bin"/><Relationship Id="rId4" Type="http://schemas.microsoft.com/office/2006/relationships/legacyDiagramText" Target="legacyDiagramText12.bin"/><Relationship Id="rId9" Type="http://schemas.microsoft.com/office/2006/relationships/legacyDiagramText" Target="legacyDiagramText17.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1621931-8490-42CA-986A-48742FB7A2AD}" type="datetimeFigureOut">
              <a:rPr lang="en-US"/>
              <a:pPr>
                <a:defRPr/>
              </a:pPr>
              <a:t>8/20/2011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7D7687D-90D8-4256-A219-989479D69E8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AB4FB00-5F85-4879-8AAA-E3161203DA25}" type="datetimeFigureOut">
              <a:rPr lang="en-US"/>
              <a:pPr>
                <a:defRPr/>
              </a:pPr>
              <a:t>8/20/2011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E8CCD80-DAD1-4CCF-8269-69D815E23D0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4A14928-5012-4184-A6CB-C7671EC0B02D}" type="datetimeFigureOut">
              <a:rPr lang="en-US"/>
              <a:pPr>
                <a:defRPr/>
              </a:pPr>
              <a:t>8/20/2011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1E3F17C-5606-48CB-9F81-CDB56A5ABC6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4B139C1-DE57-444A-B7E0-A897536C5DB3}" type="datetimeFigureOut">
              <a:rPr lang="en-US"/>
              <a:pPr>
                <a:defRPr/>
              </a:pPr>
              <a:t>8/20/2011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AC392FA-B51A-4F4C-A3A2-A879718F32B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C4FF60D-02BB-41EA-B538-D19F2E85B675}" type="datetimeFigureOut">
              <a:rPr lang="en-US"/>
              <a:pPr>
                <a:defRPr/>
              </a:pPr>
              <a:t>8/20/2011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032C639-E925-49E1-8324-1D23CD695E2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A01E1CF-0F43-48A0-B42F-48579AE864C8}" type="datetimeFigureOut">
              <a:rPr lang="en-US"/>
              <a:pPr>
                <a:defRPr/>
              </a:pPr>
              <a:t>8/20/2011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0A64047-368B-4111-91EC-51DA4610CDF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21B571D-18BC-4217-91B7-B70B84C38C01}" type="datetimeFigureOut">
              <a:rPr lang="en-US"/>
              <a:pPr>
                <a:defRPr/>
              </a:pPr>
              <a:t>8/20/2011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90F3CD4-C921-439C-BE02-FEE0861D259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977EB9F-818D-493D-AFE1-556C80ED0002}" type="datetimeFigureOut">
              <a:rPr lang="en-US"/>
              <a:pPr>
                <a:defRPr/>
              </a:pPr>
              <a:t>8/20/2011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32A87F7-340A-4619-84E3-EAB570AF86A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04E7054-7ABC-4EF6-B451-489DC5BA8BCB}" type="datetimeFigureOut">
              <a:rPr lang="en-US"/>
              <a:pPr>
                <a:defRPr/>
              </a:pPr>
              <a:t>8/20/2011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9757FF3-29C9-4156-B42E-C5E35677E1E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F437951-24F8-4224-9F08-3C47934B3291}" type="datetimeFigureOut">
              <a:rPr lang="en-US"/>
              <a:pPr>
                <a:defRPr/>
              </a:pPr>
              <a:t>8/20/2011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8EC37AC-52D6-4C35-B1D9-6E825C6AA08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pic>
        <p:nvPicPr>
          <p:cNvPr id="1026" name="Picture 3" descr="C:\Program Files\Microsoft Office\MEDIA\OFFICE11\Lines\BD14711_.gif"/>
          <p:cNvPicPr>
            <a:picLocks noChangeAspect="1" noChangeArrowheads="1"/>
          </p:cNvPicPr>
          <p:nvPr userDrawn="1"/>
        </p:nvPicPr>
        <p:blipFill>
          <a:blip r:embed="rId12"/>
          <a:srcRect l="52000"/>
          <a:stretch>
            <a:fillRect/>
          </a:stretch>
        </p:blipFill>
        <p:spPr bwMode="auto">
          <a:xfrm>
            <a:off x="0" y="0"/>
            <a:ext cx="2743200" cy="6858000"/>
          </a:xfrm>
          <a:prstGeom prst="rect">
            <a:avLst/>
          </a:prstGeom>
          <a:noFill/>
          <a:ln w="9525">
            <a:noFill/>
            <a:miter lim="800000"/>
            <a:headEnd/>
            <a:tailEnd/>
          </a:ln>
        </p:spPr>
      </p:pic>
      <p:sp>
        <p:nvSpPr>
          <p:cNvPr id="1027" name="Title Placeholder 1"/>
          <p:cNvSpPr>
            <a:spLocks noGrp="1"/>
          </p:cNvSpPr>
          <p:nvPr>
            <p:ph type="title"/>
          </p:nvPr>
        </p:nvSpPr>
        <p:spPr bwMode="auto">
          <a:xfrm>
            <a:off x="1143000" y="274638"/>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1143000" y="1600200"/>
            <a:ext cx="7543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1600200" y="6356350"/>
            <a:ext cx="1447800" cy="365125"/>
          </a:xfrm>
          <a:prstGeom prst="rect">
            <a:avLst/>
          </a:prstGeom>
        </p:spPr>
        <p:txBody>
          <a:bodyPr vert="horz" lIns="91440" tIns="45720" rIns="91440" bIns="45720" rtlCol="0" anchor="ctr"/>
          <a:lstStyle>
            <a:lvl1pPr algn="l" fontAlgn="auto">
              <a:spcBef>
                <a:spcPts val="0"/>
              </a:spcBef>
              <a:spcAft>
                <a:spcPts val="0"/>
              </a:spcAft>
              <a:defRPr sz="1200" b="0">
                <a:solidFill>
                  <a:schemeClr val="accent3">
                    <a:lumMod val="75000"/>
                  </a:schemeClr>
                </a:solidFill>
                <a:effectLst/>
                <a:latin typeface="Eras Demi ITC" pitchFamily="34" charset="0"/>
              </a:defRPr>
            </a:lvl1pPr>
          </a:lstStyle>
          <a:p>
            <a:pPr>
              <a:defRPr/>
            </a:pPr>
            <a:fld id="{9F43673E-C464-4830-9A28-494C7F8DE486}" type="datetimeFigureOut">
              <a:rPr lang="en-US"/>
              <a:pPr>
                <a:defRPr/>
              </a:pPr>
              <a:t>8/20/2011</a:t>
            </a:fld>
            <a:endParaRPr lang="en-US"/>
          </a:p>
        </p:txBody>
      </p:sp>
      <p:sp>
        <p:nvSpPr>
          <p:cNvPr id="5" name="Footer Placeholder 4"/>
          <p:cNvSpPr>
            <a:spLocks noGrp="1"/>
          </p:cNvSpPr>
          <p:nvPr>
            <p:ph type="ftr" sz="quarter" idx="3"/>
          </p:nvPr>
        </p:nvSpPr>
        <p:spPr>
          <a:xfrm>
            <a:off x="4160838" y="6356350"/>
            <a:ext cx="1965325" cy="365125"/>
          </a:xfrm>
          <a:prstGeom prst="rect">
            <a:avLst/>
          </a:prstGeom>
        </p:spPr>
        <p:txBody>
          <a:bodyPr vert="horz" lIns="91440" tIns="45720" rIns="91440" bIns="45720" rtlCol="0" anchor="ctr"/>
          <a:lstStyle>
            <a:lvl1pPr algn="ctr" fontAlgn="auto">
              <a:spcBef>
                <a:spcPts val="0"/>
              </a:spcBef>
              <a:spcAft>
                <a:spcPts val="0"/>
              </a:spcAft>
              <a:defRPr sz="1200" b="0">
                <a:solidFill>
                  <a:schemeClr val="accent3">
                    <a:lumMod val="75000"/>
                  </a:schemeClr>
                </a:solidFill>
                <a:effectLst/>
                <a:latin typeface="Eras Demi ITC" pitchFamily="34" charset="0"/>
              </a:defRPr>
            </a:lvl1pPr>
          </a:lstStyle>
          <a:p>
            <a:pPr>
              <a:defRPr/>
            </a:pPr>
            <a:endParaRPr lang="en-US"/>
          </a:p>
        </p:txBody>
      </p:sp>
      <p:sp>
        <p:nvSpPr>
          <p:cNvPr id="6" name="Slide Number Placeholder 5"/>
          <p:cNvSpPr>
            <a:spLocks noGrp="1"/>
          </p:cNvSpPr>
          <p:nvPr>
            <p:ph type="sldNum" sz="quarter" idx="4"/>
          </p:nvPr>
        </p:nvSpPr>
        <p:spPr>
          <a:xfrm>
            <a:off x="7239000" y="6356350"/>
            <a:ext cx="1447800" cy="365125"/>
          </a:xfrm>
          <a:prstGeom prst="rect">
            <a:avLst/>
          </a:prstGeom>
        </p:spPr>
        <p:txBody>
          <a:bodyPr vert="horz" lIns="91440" tIns="45720" rIns="91440" bIns="45720" rtlCol="0" anchor="ctr"/>
          <a:lstStyle>
            <a:lvl1pPr algn="r" fontAlgn="auto">
              <a:spcBef>
                <a:spcPts val="0"/>
              </a:spcBef>
              <a:spcAft>
                <a:spcPts val="0"/>
              </a:spcAft>
              <a:defRPr sz="1200" b="0">
                <a:solidFill>
                  <a:schemeClr val="accent3">
                    <a:lumMod val="75000"/>
                  </a:schemeClr>
                </a:solidFill>
                <a:effectLst/>
                <a:latin typeface="Eras Demi ITC" pitchFamily="34" charset="0"/>
              </a:defRPr>
            </a:lvl1pPr>
          </a:lstStyle>
          <a:p>
            <a:pPr>
              <a:defRPr/>
            </a:pPr>
            <a:fld id="{717B0356-8C5C-4863-B58B-B2F720F92C9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8" r:id="rId1"/>
    <p:sldLayoutId id="2147483657" r:id="rId2"/>
    <p:sldLayoutId id="2147483656" r:id="rId3"/>
    <p:sldLayoutId id="2147483655" r:id="rId4"/>
    <p:sldLayoutId id="2147483654" r:id="rId5"/>
    <p:sldLayoutId id="2147483653" r:id="rId6"/>
    <p:sldLayoutId id="2147483652" r:id="rId7"/>
    <p:sldLayoutId id="2147483651" r:id="rId8"/>
    <p:sldLayoutId id="2147483650" r:id="rId9"/>
    <p:sldLayoutId id="2147483649" r:id="rId10"/>
  </p:sldLayoutIdLst>
  <p:txStyles>
    <p:titleStyle>
      <a:lvl1pPr algn="ctr" rtl="0" eaLnBrk="0" fontAlgn="base" hangingPunct="0">
        <a:spcBef>
          <a:spcPct val="0"/>
        </a:spcBef>
        <a:spcAft>
          <a:spcPct val="0"/>
        </a:spcAft>
        <a:defRPr sz="4400" kern="1200">
          <a:solidFill>
            <a:srgbClr val="4F6228"/>
          </a:solidFill>
          <a:latin typeface="Eras Demi ITC" pitchFamily="34" charset="0"/>
          <a:ea typeface="+mj-ea"/>
          <a:cs typeface="+mj-cs"/>
        </a:defRPr>
      </a:lvl1pPr>
      <a:lvl2pPr algn="ctr" rtl="0" eaLnBrk="0" fontAlgn="base" hangingPunct="0">
        <a:spcBef>
          <a:spcPct val="0"/>
        </a:spcBef>
        <a:spcAft>
          <a:spcPct val="0"/>
        </a:spcAft>
        <a:defRPr sz="4400">
          <a:solidFill>
            <a:srgbClr val="4F6228"/>
          </a:solidFill>
          <a:latin typeface="Eras Demi ITC" pitchFamily="34" charset="0"/>
        </a:defRPr>
      </a:lvl2pPr>
      <a:lvl3pPr algn="ctr" rtl="0" eaLnBrk="0" fontAlgn="base" hangingPunct="0">
        <a:spcBef>
          <a:spcPct val="0"/>
        </a:spcBef>
        <a:spcAft>
          <a:spcPct val="0"/>
        </a:spcAft>
        <a:defRPr sz="4400">
          <a:solidFill>
            <a:srgbClr val="4F6228"/>
          </a:solidFill>
          <a:latin typeface="Eras Demi ITC" pitchFamily="34" charset="0"/>
        </a:defRPr>
      </a:lvl3pPr>
      <a:lvl4pPr algn="ctr" rtl="0" eaLnBrk="0" fontAlgn="base" hangingPunct="0">
        <a:spcBef>
          <a:spcPct val="0"/>
        </a:spcBef>
        <a:spcAft>
          <a:spcPct val="0"/>
        </a:spcAft>
        <a:defRPr sz="4400">
          <a:solidFill>
            <a:srgbClr val="4F6228"/>
          </a:solidFill>
          <a:latin typeface="Eras Demi ITC" pitchFamily="34" charset="0"/>
        </a:defRPr>
      </a:lvl4pPr>
      <a:lvl5pPr algn="ctr" rtl="0" eaLnBrk="0" fontAlgn="base" hangingPunct="0">
        <a:spcBef>
          <a:spcPct val="0"/>
        </a:spcBef>
        <a:spcAft>
          <a:spcPct val="0"/>
        </a:spcAft>
        <a:defRPr sz="4400">
          <a:solidFill>
            <a:srgbClr val="4F6228"/>
          </a:solidFill>
          <a:latin typeface="Eras Demi ITC" pitchFamily="34" charset="0"/>
        </a:defRPr>
      </a:lvl5pPr>
      <a:lvl6pPr marL="457200" algn="ctr" rtl="0" fontAlgn="base">
        <a:spcBef>
          <a:spcPct val="0"/>
        </a:spcBef>
        <a:spcAft>
          <a:spcPct val="0"/>
        </a:spcAft>
        <a:defRPr sz="4400">
          <a:solidFill>
            <a:srgbClr val="4F6228"/>
          </a:solidFill>
          <a:latin typeface="Eras Demi ITC" pitchFamily="34" charset="0"/>
        </a:defRPr>
      </a:lvl6pPr>
      <a:lvl7pPr marL="914400" algn="ctr" rtl="0" fontAlgn="base">
        <a:spcBef>
          <a:spcPct val="0"/>
        </a:spcBef>
        <a:spcAft>
          <a:spcPct val="0"/>
        </a:spcAft>
        <a:defRPr sz="4400">
          <a:solidFill>
            <a:srgbClr val="4F6228"/>
          </a:solidFill>
          <a:latin typeface="Eras Demi ITC" pitchFamily="34" charset="0"/>
        </a:defRPr>
      </a:lvl7pPr>
      <a:lvl8pPr marL="1371600" algn="ctr" rtl="0" fontAlgn="base">
        <a:spcBef>
          <a:spcPct val="0"/>
        </a:spcBef>
        <a:spcAft>
          <a:spcPct val="0"/>
        </a:spcAft>
        <a:defRPr sz="4400">
          <a:solidFill>
            <a:srgbClr val="4F6228"/>
          </a:solidFill>
          <a:latin typeface="Eras Demi ITC" pitchFamily="34" charset="0"/>
        </a:defRPr>
      </a:lvl8pPr>
      <a:lvl9pPr marL="1828800" algn="ctr" rtl="0" fontAlgn="base">
        <a:spcBef>
          <a:spcPct val="0"/>
        </a:spcBef>
        <a:spcAft>
          <a:spcPct val="0"/>
        </a:spcAft>
        <a:defRPr sz="4400">
          <a:solidFill>
            <a:srgbClr val="4F6228"/>
          </a:solidFill>
          <a:latin typeface="Eras Demi ITC"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rgbClr val="77933C"/>
          </a:solidFill>
          <a:latin typeface="Eras Demi ITC" pitchFamily="34"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rgbClr val="77933C"/>
          </a:solidFill>
          <a:latin typeface="Eras Demi ITC" pitchFamily="34"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rgbClr val="77933C"/>
          </a:solidFill>
          <a:latin typeface="Eras Demi ITC" pitchFamily="34"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rgbClr val="77933C"/>
          </a:solidFill>
          <a:latin typeface="Eras Demi ITC" pitchFamily="34"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rgbClr val="77933C"/>
          </a:solidFill>
          <a:latin typeface="Eras Demi ITC"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vmlDrawing" Target="../drawings/vmlDrawing2.v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vmlDrawing" Target="../drawings/vmlDrawing3.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ctrTitle" idx="4294967295"/>
          </p:nvPr>
        </p:nvSpPr>
        <p:spPr>
          <a:xfrm>
            <a:off x="1676400" y="1143000"/>
            <a:ext cx="6781800" cy="2670175"/>
          </a:xfrm>
        </p:spPr>
        <p:txBody>
          <a:bodyPr/>
          <a:lstStyle/>
          <a:p>
            <a:pPr eaLnBrk="1" hangingPunct="1"/>
            <a:r>
              <a:rPr lang="en-US" smtClean="0"/>
              <a:t>How to Plan Your Writing</a:t>
            </a:r>
          </a:p>
        </p:txBody>
      </p:sp>
      <p:sp>
        <p:nvSpPr>
          <p:cNvPr id="12290" name="Subtitle 2"/>
          <p:cNvSpPr>
            <a:spLocks noGrp="1"/>
          </p:cNvSpPr>
          <p:nvPr>
            <p:ph type="subTitle" idx="4294967295"/>
          </p:nvPr>
        </p:nvSpPr>
        <p:spPr>
          <a:xfrm>
            <a:off x="1676400" y="3886200"/>
            <a:ext cx="6781800" cy="1752600"/>
          </a:xfrm>
        </p:spPr>
        <p:txBody>
          <a:bodyPr/>
          <a:lstStyle/>
          <a:p>
            <a:pPr marL="0" indent="0" algn="ctr" eaLnBrk="1" hangingPunct="1">
              <a:buFont typeface="Arial" charset="0"/>
              <a:buNone/>
            </a:pPr>
            <a:endParaRPr lang="en-US"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p:txBody>
          <a:bodyPr/>
          <a:lstStyle/>
          <a:p>
            <a:r>
              <a:rPr lang="en-US" smtClean="0"/>
              <a:t>Quick List</a:t>
            </a:r>
          </a:p>
        </p:txBody>
      </p:sp>
      <p:sp>
        <p:nvSpPr>
          <p:cNvPr id="32771" name="Rectangle 3"/>
          <p:cNvSpPr>
            <a:spLocks noGrp="1"/>
          </p:cNvSpPr>
          <p:nvPr>
            <p:ph type="body" idx="1"/>
          </p:nvPr>
        </p:nvSpPr>
        <p:spPr>
          <a:xfrm>
            <a:off x="1143000" y="1143000"/>
            <a:ext cx="7543800" cy="4983163"/>
          </a:xfrm>
        </p:spPr>
        <p:txBody>
          <a:bodyPr/>
          <a:lstStyle/>
          <a:p>
            <a:r>
              <a:rPr lang="en-US" sz="2800" smtClean="0">
                <a:solidFill>
                  <a:schemeClr val="tx1"/>
                </a:solidFill>
              </a:rPr>
              <a:t>Some prompts do not ask you to choose a side, but instead ask you to create a solution to a problem or support an opinion-based open ended prompt. </a:t>
            </a:r>
          </a:p>
          <a:p>
            <a:r>
              <a:rPr lang="en-US" sz="2800" smtClean="0">
                <a:solidFill>
                  <a:schemeClr val="tx1"/>
                </a:solidFill>
              </a:rPr>
              <a:t>In 2010, the topic asked something along the lines of “If you could go back in history, when and where would you go and why would you go there?”</a:t>
            </a:r>
          </a:p>
          <a:p>
            <a:r>
              <a:rPr lang="en-US" sz="2800" smtClean="0">
                <a:solidFill>
                  <a:schemeClr val="tx1"/>
                </a:solidFill>
              </a:rPr>
              <a:t>Look at the prompt that asks you to determine a solution to the graffiti problem at school.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p:nvPr>
        </p:nvSpPr>
        <p:spPr/>
        <p:txBody>
          <a:bodyPr/>
          <a:lstStyle/>
          <a:p>
            <a:r>
              <a:rPr lang="en-US" smtClean="0"/>
              <a:t>Quick List</a:t>
            </a:r>
          </a:p>
        </p:txBody>
      </p:sp>
      <p:sp>
        <p:nvSpPr>
          <p:cNvPr id="33795" name="Rectangle 3"/>
          <p:cNvSpPr>
            <a:spLocks noGrp="1"/>
          </p:cNvSpPr>
          <p:nvPr>
            <p:ph type="body" idx="1"/>
          </p:nvPr>
        </p:nvSpPr>
        <p:spPr>
          <a:xfrm>
            <a:off x="1143000" y="1219200"/>
            <a:ext cx="7543800" cy="5638800"/>
          </a:xfrm>
        </p:spPr>
        <p:txBody>
          <a:bodyPr/>
          <a:lstStyle/>
          <a:p>
            <a:pPr>
              <a:lnSpc>
                <a:spcPct val="90000"/>
              </a:lnSpc>
            </a:pPr>
            <a:r>
              <a:rPr lang="en-US" smtClean="0">
                <a:solidFill>
                  <a:schemeClr val="tx1"/>
                </a:solidFill>
              </a:rPr>
              <a:t>In these cases, quick list your reasons.</a:t>
            </a:r>
          </a:p>
          <a:p>
            <a:pPr>
              <a:lnSpc>
                <a:spcPct val="90000"/>
              </a:lnSpc>
            </a:pPr>
            <a:r>
              <a:rPr lang="en-US" smtClean="0">
                <a:solidFill>
                  <a:schemeClr val="tx1"/>
                </a:solidFill>
              </a:rPr>
              <a:t>Ex:</a:t>
            </a:r>
          </a:p>
          <a:p>
            <a:pPr lvl="1">
              <a:lnSpc>
                <a:spcPct val="90000"/>
              </a:lnSpc>
            </a:pPr>
            <a:r>
              <a:rPr lang="en-US" smtClean="0">
                <a:solidFill>
                  <a:schemeClr val="tx1"/>
                </a:solidFill>
              </a:rPr>
              <a:t>Time Period: mid-1920s America</a:t>
            </a:r>
          </a:p>
          <a:p>
            <a:pPr lvl="2">
              <a:lnSpc>
                <a:spcPct val="90000"/>
              </a:lnSpc>
            </a:pPr>
            <a:r>
              <a:rPr lang="en-US" smtClean="0">
                <a:solidFill>
                  <a:schemeClr val="tx1"/>
                </a:solidFill>
              </a:rPr>
              <a:t>Experience the rise of the Female Flapper</a:t>
            </a:r>
          </a:p>
          <a:p>
            <a:pPr lvl="2">
              <a:lnSpc>
                <a:spcPct val="90000"/>
              </a:lnSpc>
            </a:pPr>
            <a:r>
              <a:rPr lang="en-US" smtClean="0">
                <a:solidFill>
                  <a:schemeClr val="tx1"/>
                </a:solidFill>
              </a:rPr>
              <a:t>Experience the decadence of the decade of Jazz Music, Art, and Dance</a:t>
            </a:r>
          </a:p>
          <a:p>
            <a:pPr lvl="2">
              <a:lnSpc>
                <a:spcPct val="90000"/>
              </a:lnSpc>
            </a:pPr>
            <a:r>
              <a:rPr lang="en-US" smtClean="0">
                <a:solidFill>
                  <a:schemeClr val="tx1"/>
                </a:solidFill>
              </a:rPr>
              <a:t>Experience America when it seemed to have promise</a:t>
            </a:r>
          </a:p>
          <a:p>
            <a:pPr lvl="2">
              <a:lnSpc>
                <a:spcPct val="90000"/>
              </a:lnSpc>
            </a:pPr>
            <a:r>
              <a:rPr lang="en-US" smtClean="0">
                <a:solidFill>
                  <a:schemeClr val="tx1"/>
                </a:solidFill>
              </a:rPr>
              <a:t>Meet Fitzgerald, Hemingway, Parker, and other authors</a:t>
            </a:r>
          </a:p>
          <a:p>
            <a:pPr lvl="2">
              <a:lnSpc>
                <a:spcPct val="90000"/>
              </a:lnSpc>
            </a:pPr>
            <a:r>
              <a:rPr lang="en-US" smtClean="0">
                <a:solidFill>
                  <a:schemeClr val="tx1"/>
                </a:solidFill>
              </a:rPr>
              <a:t>See America before it was polluted horribly.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p:nvPr>
        </p:nvSpPr>
        <p:spPr/>
        <p:txBody>
          <a:bodyPr/>
          <a:lstStyle/>
          <a:p>
            <a:r>
              <a:rPr lang="en-US" smtClean="0"/>
              <a:t>Create a Thesis Statement</a:t>
            </a:r>
          </a:p>
        </p:txBody>
      </p:sp>
      <p:sp>
        <p:nvSpPr>
          <p:cNvPr id="20482" name="Rectangle 3"/>
          <p:cNvSpPr>
            <a:spLocks noGrp="1"/>
          </p:cNvSpPr>
          <p:nvPr>
            <p:ph type="body" idx="1"/>
          </p:nvPr>
        </p:nvSpPr>
        <p:spPr>
          <a:xfrm>
            <a:off x="1143000" y="1600200"/>
            <a:ext cx="7543800" cy="5257800"/>
          </a:xfrm>
        </p:spPr>
        <p:txBody>
          <a:bodyPr/>
          <a:lstStyle/>
          <a:p>
            <a:pPr>
              <a:lnSpc>
                <a:spcPct val="90000"/>
              </a:lnSpc>
            </a:pPr>
            <a:r>
              <a:rPr lang="en-US" sz="2400" smtClean="0">
                <a:solidFill>
                  <a:schemeClr val="tx1"/>
                </a:solidFill>
              </a:rPr>
              <a:t>Now that you have your pro/con list and have decided on the side you want to argue or have listed your argument, write one sentence stating your opinion. </a:t>
            </a:r>
          </a:p>
          <a:p>
            <a:pPr>
              <a:lnSpc>
                <a:spcPct val="90000"/>
              </a:lnSpc>
              <a:buFont typeface="Arial" charset="0"/>
              <a:buNone/>
            </a:pPr>
            <a:r>
              <a:rPr lang="en-US" sz="2400" smtClean="0">
                <a:solidFill>
                  <a:schemeClr val="tx1"/>
                </a:solidFill>
              </a:rPr>
              <a:t>Ex: The Arts should be eliminated in high schools so that student test scores will increase. </a:t>
            </a:r>
          </a:p>
          <a:p>
            <a:pPr>
              <a:lnSpc>
                <a:spcPct val="90000"/>
              </a:lnSpc>
              <a:buFont typeface="Arial" charset="0"/>
              <a:buNone/>
            </a:pPr>
            <a:r>
              <a:rPr lang="en-US" sz="2400" smtClean="0">
                <a:solidFill>
                  <a:schemeClr val="tx1"/>
                </a:solidFill>
              </a:rPr>
              <a:t>Ex: The best solution for decreasing paper waste and pollution in schools is to require that lesson plans and homework be sent digitally. </a:t>
            </a:r>
          </a:p>
          <a:p>
            <a:pPr>
              <a:lnSpc>
                <a:spcPct val="90000"/>
              </a:lnSpc>
              <a:buFont typeface="Arial" charset="0"/>
              <a:buNone/>
            </a:pPr>
            <a:endParaRPr lang="en-US" sz="2400" smtClean="0">
              <a:solidFill>
                <a:schemeClr val="tx1"/>
              </a:solidFill>
            </a:endParaRPr>
          </a:p>
          <a:p>
            <a:pPr>
              <a:lnSpc>
                <a:spcPct val="90000"/>
              </a:lnSpc>
              <a:buFont typeface="Arial" charset="0"/>
              <a:buNone/>
            </a:pPr>
            <a:r>
              <a:rPr lang="en-US" sz="2400" smtClean="0">
                <a:solidFill>
                  <a:schemeClr val="tx1"/>
                </a:solidFill>
              </a:rPr>
              <a:t>Using your homework prompts, write a thesis statement for the first two ant the one for graffiti.  </a:t>
            </a:r>
          </a:p>
          <a:p>
            <a:pPr>
              <a:lnSpc>
                <a:spcPct val="90000"/>
              </a:lnSpc>
              <a:buFont typeface="Arial" charset="0"/>
              <a:buNone/>
            </a:pPr>
            <a:endParaRPr lang="en-US" sz="2400" smtClean="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p:cNvSpPr>
          <p:nvPr>
            <p:ph type="title"/>
          </p:nvPr>
        </p:nvSpPr>
        <p:spPr/>
        <p:txBody>
          <a:bodyPr/>
          <a:lstStyle/>
          <a:p>
            <a:r>
              <a:rPr lang="en-US" smtClean="0"/>
              <a:t>Support Your Support</a:t>
            </a:r>
          </a:p>
        </p:txBody>
      </p:sp>
      <p:sp>
        <p:nvSpPr>
          <p:cNvPr id="21509" name="Rectangle 5"/>
          <p:cNvSpPr>
            <a:spLocks noGrp="1"/>
          </p:cNvSpPr>
          <p:nvPr>
            <p:ph type="body" idx="4294967295"/>
          </p:nvPr>
        </p:nvSpPr>
        <p:spPr>
          <a:xfrm>
            <a:off x="1828800" y="1600200"/>
            <a:ext cx="6858000" cy="4953000"/>
          </a:xfrm>
        </p:spPr>
        <p:txBody>
          <a:bodyPr/>
          <a:lstStyle/>
          <a:p>
            <a:r>
              <a:rPr lang="en-US" smtClean="0">
                <a:solidFill>
                  <a:schemeClr val="tx1"/>
                </a:solidFill>
              </a:rPr>
              <a:t>Each piece of support (item on your pro/con list or list list) must be developed. </a:t>
            </a:r>
          </a:p>
          <a:p>
            <a:r>
              <a:rPr lang="en-US" smtClean="0">
                <a:solidFill>
                  <a:schemeClr val="tx1"/>
                </a:solidFill>
              </a:rPr>
              <a:t>Because of the length of the test, you cannot fully develop every thought, but you should at least give the grader two solid developed ideas in support of your thesis.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p:nvPr>
        </p:nvSpPr>
        <p:spPr/>
        <p:txBody>
          <a:bodyPr/>
          <a:lstStyle/>
          <a:p>
            <a:r>
              <a:rPr lang="en-US" smtClean="0"/>
              <a:t>Support Your Support</a:t>
            </a:r>
          </a:p>
        </p:txBody>
      </p:sp>
      <p:graphicFrame>
        <p:nvGraphicFramePr>
          <p:cNvPr id="22535" name="Organization Chart 7"/>
          <p:cNvGraphicFramePr>
            <a:graphicFrameLocks/>
          </p:cNvGraphicFramePr>
          <p:nvPr>
            <p:ph idx="4294967295"/>
          </p:nvPr>
        </p:nvGraphicFramePr>
        <p:xfrm>
          <a:off x="1143000" y="1600200"/>
          <a:ext cx="7543800" cy="4495800"/>
        </p:xfrm>
        <a:graphic>
          <a:graphicData uri="http://schemas.openxmlformats.org/drawingml/2006/compatibility">
            <com:legacyDrawing xmlns:com="http://schemas.openxmlformats.org/drawingml/2006/compatibility" spid="_x0000_s2253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title"/>
          </p:nvPr>
        </p:nvSpPr>
        <p:spPr/>
        <p:txBody>
          <a:bodyPr/>
          <a:lstStyle/>
          <a:p>
            <a:r>
              <a:rPr lang="en-US" smtClean="0"/>
              <a:t>Support Your Support</a:t>
            </a:r>
          </a:p>
        </p:txBody>
      </p:sp>
      <p:graphicFrame>
        <p:nvGraphicFramePr>
          <p:cNvPr id="38915" name="Organization Chart 3"/>
          <p:cNvGraphicFramePr>
            <a:graphicFrameLocks/>
          </p:cNvGraphicFramePr>
          <p:nvPr>
            <p:ph idx="1"/>
          </p:nvPr>
        </p:nvGraphicFramePr>
        <p:xfrm>
          <a:off x="1143000" y="1600200"/>
          <a:ext cx="7543800" cy="4495800"/>
        </p:xfrm>
        <a:graphic>
          <a:graphicData uri="http://schemas.openxmlformats.org/drawingml/2006/compatibility">
            <com:legacyDrawing xmlns:com="http://schemas.openxmlformats.org/drawingml/2006/compatibility" spid="_x0000_s3891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p:nvPr>
        </p:nvSpPr>
        <p:spPr/>
        <p:txBody>
          <a:bodyPr/>
          <a:lstStyle/>
          <a:p>
            <a:r>
              <a:rPr lang="en-US" smtClean="0"/>
              <a:t>Support Your Support</a:t>
            </a:r>
          </a:p>
        </p:txBody>
      </p:sp>
      <p:sp>
        <p:nvSpPr>
          <p:cNvPr id="23554" name="Rectangle 3"/>
          <p:cNvSpPr>
            <a:spLocks noGrp="1"/>
          </p:cNvSpPr>
          <p:nvPr>
            <p:ph type="body" idx="1"/>
          </p:nvPr>
        </p:nvSpPr>
        <p:spPr>
          <a:xfrm>
            <a:off x="1600200" y="1600200"/>
            <a:ext cx="7543800" cy="4525963"/>
          </a:xfrm>
        </p:spPr>
        <p:txBody>
          <a:bodyPr/>
          <a:lstStyle/>
          <a:p>
            <a:r>
              <a:rPr lang="en-US" smtClean="0">
                <a:solidFill>
                  <a:schemeClr val="tx1"/>
                </a:solidFill>
              </a:rPr>
              <a:t>For any one of your topics, support one support item on your list.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p:cNvSpPr>
          <p:nvPr>
            <p:ph type="title"/>
          </p:nvPr>
        </p:nvSpPr>
        <p:spPr/>
        <p:txBody>
          <a:bodyPr/>
          <a:lstStyle/>
          <a:p>
            <a:r>
              <a:rPr lang="en-US" smtClean="0"/>
              <a:t>Practice</a:t>
            </a:r>
          </a:p>
        </p:txBody>
      </p:sp>
      <p:sp>
        <p:nvSpPr>
          <p:cNvPr id="24578" name="Rectangle 3"/>
          <p:cNvSpPr>
            <a:spLocks noGrp="1"/>
          </p:cNvSpPr>
          <p:nvPr>
            <p:ph type="body" idx="1"/>
          </p:nvPr>
        </p:nvSpPr>
        <p:spPr>
          <a:xfrm>
            <a:off x="1828800" y="1600200"/>
            <a:ext cx="6858000" cy="4525963"/>
          </a:xfrm>
        </p:spPr>
        <p:txBody>
          <a:bodyPr/>
          <a:lstStyle/>
          <a:p>
            <a:pPr>
              <a:lnSpc>
                <a:spcPct val="80000"/>
              </a:lnSpc>
            </a:pPr>
            <a:r>
              <a:rPr lang="en-US" sz="4000" smtClean="0">
                <a:solidFill>
                  <a:schemeClr val="tx1"/>
                </a:solidFill>
              </a:rPr>
              <a:t>Homework:</a:t>
            </a:r>
          </a:p>
          <a:p>
            <a:pPr lvl="1">
              <a:lnSpc>
                <a:spcPct val="80000"/>
              </a:lnSpc>
            </a:pPr>
            <a:r>
              <a:rPr lang="en-US" sz="3600" smtClean="0">
                <a:solidFill>
                  <a:schemeClr val="tx1"/>
                </a:solidFill>
              </a:rPr>
              <a:t>Choose two topics.</a:t>
            </a:r>
          </a:p>
          <a:p>
            <a:pPr lvl="1">
              <a:lnSpc>
                <a:spcPct val="80000"/>
              </a:lnSpc>
            </a:pPr>
            <a:r>
              <a:rPr lang="en-US" sz="3600" smtClean="0">
                <a:solidFill>
                  <a:schemeClr val="tx1"/>
                </a:solidFill>
              </a:rPr>
              <a:t>For each:</a:t>
            </a:r>
          </a:p>
          <a:p>
            <a:pPr lvl="1">
              <a:lnSpc>
                <a:spcPct val="80000"/>
              </a:lnSpc>
            </a:pPr>
            <a:r>
              <a:rPr lang="en-US" sz="3600" smtClean="0">
                <a:solidFill>
                  <a:schemeClr val="tx1"/>
                </a:solidFill>
              </a:rPr>
              <a:t>Create a Pro/Con List or Quick List</a:t>
            </a:r>
          </a:p>
          <a:p>
            <a:pPr lvl="1">
              <a:lnSpc>
                <a:spcPct val="80000"/>
              </a:lnSpc>
            </a:pPr>
            <a:r>
              <a:rPr lang="en-US" sz="3600" smtClean="0">
                <a:solidFill>
                  <a:schemeClr val="tx1"/>
                </a:solidFill>
              </a:rPr>
              <a:t>Write a Thesis Statement.</a:t>
            </a:r>
          </a:p>
          <a:p>
            <a:pPr lvl="1">
              <a:lnSpc>
                <a:spcPct val="80000"/>
              </a:lnSpc>
            </a:pPr>
            <a:r>
              <a:rPr lang="en-US" sz="3600" smtClean="0">
                <a:solidFill>
                  <a:schemeClr val="tx1"/>
                </a:solidFill>
              </a:rPr>
              <a:t>Support Your Support with two to three ideas.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36" name="Rectangle 36"/>
          <p:cNvSpPr>
            <a:spLocks noGrp="1"/>
          </p:cNvSpPr>
          <p:nvPr>
            <p:ph type="title" idx="4294967295"/>
          </p:nvPr>
        </p:nvSpPr>
        <p:spPr/>
        <p:txBody>
          <a:bodyPr/>
          <a:lstStyle/>
          <a:p>
            <a:r>
              <a:rPr lang="en-US" smtClean="0"/>
              <a:t>How It Will Look</a:t>
            </a:r>
          </a:p>
        </p:txBody>
      </p:sp>
      <p:graphicFrame>
        <p:nvGraphicFramePr>
          <p:cNvPr id="25610" name="Organization Chart 10"/>
          <p:cNvGraphicFramePr>
            <a:graphicFrameLocks/>
          </p:cNvGraphicFramePr>
          <p:nvPr>
            <p:ph idx="4294967295"/>
          </p:nvPr>
        </p:nvGraphicFramePr>
        <p:xfrm>
          <a:off x="1143000" y="1600200"/>
          <a:ext cx="7543800" cy="4525963"/>
        </p:xfrm>
        <a:graphic>
          <a:graphicData uri="http://schemas.openxmlformats.org/drawingml/2006/compatibility">
            <com:legacyDrawing xmlns:com="http://schemas.openxmlformats.org/drawingml/2006/compatibility" spid="_x0000_s25610"/>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p:cNvSpPr>
          <p:nvPr>
            <p:ph type="title"/>
          </p:nvPr>
        </p:nvSpPr>
        <p:spPr/>
        <p:txBody>
          <a:bodyPr/>
          <a:lstStyle/>
          <a:p>
            <a:r>
              <a:rPr lang="en-US" smtClean="0"/>
              <a:t>T.A.P.E.  It</a:t>
            </a:r>
          </a:p>
        </p:txBody>
      </p:sp>
      <p:sp>
        <p:nvSpPr>
          <p:cNvPr id="13314" name="Rectangle 3"/>
          <p:cNvSpPr>
            <a:spLocks noGrp="1"/>
          </p:cNvSpPr>
          <p:nvPr>
            <p:ph type="body" idx="1"/>
          </p:nvPr>
        </p:nvSpPr>
        <p:spPr>
          <a:xfrm>
            <a:off x="1752600" y="1676400"/>
            <a:ext cx="7162800" cy="4297363"/>
          </a:xfrm>
        </p:spPr>
        <p:txBody>
          <a:bodyPr/>
          <a:lstStyle/>
          <a:p>
            <a:pPr>
              <a:buFont typeface="Arial" charset="0"/>
              <a:buNone/>
            </a:pPr>
            <a:r>
              <a:rPr lang="en-US" smtClean="0">
                <a:solidFill>
                  <a:schemeClr val="tx1"/>
                </a:solidFill>
              </a:rPr>
              <a:t>Use the T.A.P.E. method to dissect the prompt so that you are clear as to the topic, audience, purpose, and essay format.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p:cNvSpPr>
          <p:nvPr>
            <p:ph type="body" idx="1"/>
          </p:nvPr>
        </p:nvSpPr>
        <p:spPr>
          <a:xfrm>
            <a:off x="1600200" y="228600"/>
            <a:ext cx="7543800" cy="6629400"/>
          </a:xfrm>
        </p:spPr>
        <p:txBody>
          <a:bodyPr/>
          <a:lstStyle/>
          <a:p>
            <a:pPr>
              <a:lnSpc>
                <a:spcPct val="90000"/>
              </a:lnSpc>
              <a:buFont typeface="Arial" charset="0"/>
              <a:buNone/>
            </a:pPr>
            <a:r>
              <a:rPr lang="en-US" sz="2400" smtClean="0">
                <a:solidFill>
                  <a:schemeClr val="tx1"/>
                </a:solidFill>
              </a:rPr>
              <a:t>Writing Situation</a:t>
            </a:r>
          </a:p>
          <a:p>
            <a:pPr>
              <a:lnSpc>
                <a:spcPct val="90000"/>
              </a:lnSpc>
              <a:buFont typeface="Arial" charset="0"/>
              <a:buNone/>
            </a:pPr>
            <a:r>
              <a:rPr lang="en-US" sz="2400" smtClean="0">
                <a:solidFill>
                  <a:schemeClr val="tx1"/>
                </a:solidFill>
              </a:rPr>
              <a:t>The  arts curriculum in high school often includes visual art, music, dance, and theater. Some educators, concerned about the academic progress of students, have suggested eliminating arts education in high school. They argue that not having these classes would allow more time for students to study the basics: English, Math, Science, and History.  </a:t>
            </a:r>
          </a:p>
          <a:p>
            <a:pPr>
              <a:lnSpc>
                <a:spcPct val="90000"/>
              </a:lnSpc>
              <a:buFont typeface="Arial" charset="0"/>
              <a:buNone/>
            </a:pPr>
            <a:endParaRPr lang="en-US" sz="2400" smtClean="0">
              <a:solidFill>
                <a:schemeClr val="tx1"/>
              </a:solidFill>
            </a:endParaRPr>
          </a:p>
          <a:p>
            <a:pPr>
              <a:lnSpc>
                <a:spcPct val="90000"/>
              </a:lnSpc>
              <a:buFont typeface="Arial" charset="0"/>
              <a:buNone/>
            </a:pPr>
            <a:r>
              <a:rPr lang="en-US" sz="2400" smtClean="0">
                <a:solidFill>
                  <a:schemeClr val="tx1"/>
                </a:solidFill>
              </a:rPr>
              <a:t>Directions for Writing</a:t>
            </a:r>
          </a:p>
          <a:p>
            <a:pPr>
              <a:lnSpc>
                <a:spcPct val="90000"/>
              </a:lnSpc>
              <a:buFont typeface="Arial" charset="0"/>
              <a:buNone/>
            </a:pPr>
            <a:r>
              <a:rPr lang="en-US" sz="2400" smtClean="0">
                <a:solidFill>
                  <a:schemeClr val="tx1"/>
                </a:solidFill>
              </a:rPr>
              <a:t>Reflect on what should be taught in high school. Think about how it affects students now and later in life. Write an essay to the school board and argue whether  the arts should be included or eliminated from the high school curriculum. Discuss the advantages/disadvantages of having an arts program from a student’s point of view.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p:cNvSpPr>
          <p:nvPr>
            <p:ph type="title"/>
          </p:nvPr>
        </p:nvSpPr>
        <p:spPr/>
        <p:txBody>
          <a:bodyPr/>
          <a:lstStyle/>
          <a:p>
            <a:r>
              <a:rPr lang="en-US" smtClean="0"/>
              <a:t>TAPE</a:t>
            </a:r>
          </a:p>
        </p:txBody>
      </p:sp>
      <p:sp>
        <p:nvSpPr>
          <p:cNvPr id="15362" name="Rectangle 3"/>
          <p:cNvSpPr>
            <a:spLocks noGrp="1"/>
          </p:cNvSpPr>
          <p:nvPr>
            <p:ph type="body" idx="1"/>
          </p:nvPr>
        </p:nvSpPr>
        <p:spPr>
          <a:xfrm>
            <a:off x="1981200" y="1219200"/>
            <a:ext cx="6934200" cy="4724400"/>
          </a:xfrm>
        </p:spPr>
        <p:txBody>
          <a:bodyPr/>
          <a:lstStyle/>
          <a:p>
            <a:pPr>
              <a:buFont typeface="Arial" charset="0"/>
              <a:buNone/>
            </a:pPr>
            <a:r>
              <a:rPr lang="en-US" sz="5400" smtClean="0">
                <a:solidFill>
                  <a:schemeClr val="tx1"/>
                </a:solidFill>
              </a:rPr>
              <a:t> T</a:t>
            </a:r>
          </a:p>
          <a:p>
            <a:pPr>
              <a:buFont typeface="Arial" charset="0"/>
              <a:buNone/>
            </a:pPr>
            <a:r>
              <a:rPr lang="en-US" sz="5400" smtClean="0">
                <a:solidFill>
                  <a:schemeClr val="tx1"/>
                </a:solidFill>
              </a:rPr>
              <a:t>A</a:t>
            </a:r>
          </a:p>
          <a:p>
            <a:pPr>
              <a:buFont typeface="Arial" charset="0"/>
              <a:buNone/>
            </a:pPr>
            <a:r>
              <a:rPr lang="en-US" sz="5400" smtClean="0">
                <a:solidFill>
                  <a:schemeClr val="tx1"/>
                </a:solidFill>
              </a:rPr>
              <a:t>P</a:t>
            </a:r>
          </a:p>
          <a:p>
            <a:pPr>
              <a:buFont typeface="Arial" charset="0"/>
              <a:buNone/>
            </a:pPr>
            <a:r>
              <a:rPr lang="en-US" sz="5400" smtClean="0">
                <a:solidFill>
                  <a:schemeClr val="tx1"/>
                </a:solidFill>
              </a:rPr>
              <a:t>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p:nvPr>
        </p:nvSpPr>
        <p:spPr/>
        <p:txBody>
          <a:bodyPr/>
          <a:lstStyle/>
          <a:p>
            <a:r>
              <a:rPr lang="en-US" smtClean="0"/>
              <a:t>Pros/Cons</a:t>
            </a:r>
          </a:p>
        </p:txBody>
      </p:sp>
      <p:sp>
        <p:nvSpPr>
          <p:cNvPr id="16386" name="Rectangle 3"/>
          <p:cNvSpPr>
            <a:spLocks noGrp="1"/>
          </p:cNvSpPr>
          <p:nvPr>
            <p:ph type="body" idx="1"/>
          </p:nvPr>
        </p:nvSpPr>
        <p:spPr>
          <a:xfrm>
            <a:off x="1676400" y="1600200"/>
            <a:ext cx="7239000" cy="4876800"/>
          </a:xfrm>
        </p:spPr>
        <p:txBody>
          <a:bodyPr/>
          <a:lstStyle/>
          <a:p>
            <a:pPr>
              <a:lnSpc>
                <a:spcPct val="90000"/>
              </a:lnSpc>
            </a:pPr>
            <a:r>
              <a:rPr lang="en-US" sz="2400" smtClean="0">
                <a:solidFill>
                  <a:schemeClr val="tx1"/>
                </a:solidFill>
              </a:rPr>
              <a:t>All issues have two (or more) sides. Even ones that seem clear. A pros/cons list is an easy way to get ideas together. </a:t>
            </a:r>
          </a:p>
          <a:p>
            <a:pPr>
              <a:lnSpc>
                <a:spcPct val="90000"/>
              </a:lnSpc>
            </a:pPr>
            <a:r>
              <a:rPr lang="en-US" sz="2400" smtClean="0">
                <a:solidFill>
                  <a:schemeClr val="tx1"/>
                </a:solidFill>
              </a:rPr>
              <a:t>The best way to accomplish this is to divide a section of your prewriting page into two sides. </a:t>
            </a:r>
          </a:p>
          <a:p>
            <a:pPr>
              <a:lnSpc>
                <a:spcPct val="90000"/>
              </a:lnSpc>
            </a:pPr>
            <a:r>
              <a:rPr lang="en-US" sz="2400" smtClean="0">
                <a:solidFill>
                  <a:schemeClr val="tx1"/>
                </a:solidFill>
              </a:rPr>
              <a:t>Pros are the arguments for the idea</a:t>
            </a:r>
          </a:p>
          <a:p>
            <a:pPr>
              <a:lnSpc>
                <a:spcPct val="90000"/>
              </a:lnSpc>
            </a:pPr>
            <a:r>
              <a:rPr lang="en-US" sz="2400" smtClean="0">
                <a:solidFill>
                  <a:schemeClr val="tx1"/>
                </a:solidFill>
              </a:rPr>
              <a:t>Cons are the arguments against the idea</a:t>
            </a:r>
          </a:p>
          <a:p>
            <a:pPr>
              <a:lnSpc>
                <a:spcPct val="90000"/>
              </a:lnSpc>
            </a:pPr>
            <a:r>
              <a:rPr lang="en-US" sz="2400" smtClean="0">
                <a:solidFill>
                  <a:schemeClr val="tx1"/>
                </a:solidFill>
              </a:rPr>
              <a:t>You do not have to agree with anything you write</a:t>
            </a:r>
          </a:p>
          <a:p>
            <a:pPr>
              <a:lnSpc>
                <a:spcPct val="90000"/>
              </a:lnSpc>
            </a:pPr>
            <a:r>
              <a:rPr lang="en-US" sz="2400" smtClean="0">
                <a:solidFill>
                  <a:schemeClr val="tx1"/>
                </a:solidFill>
              </a:rPr>
              <a:t>This should only take you five to seven minutes</a:t>
            </a:r>
          </a:p>
          <a:p>
            <a:pPr>
              <a:lnSpc>
                <a:spcPct val="90000"/>
              </a:lnSpc>
            </a:pPr>
            <a:endParaRPr lang="en-US" sz="24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p:cNvSpPr>
          <p:nvPr>
            <p:ph type="body" sz="half" idx="1"/>
          </p:nvPr>
        </p:nvSpPr>
        <p:spPr>
          <a:xfrm>
            <a:off x="1524000" y="762000"/>
            <a:ext cx="3695700" cy="6096000"/>
          </a:xfrm>
        </p:spPr>
        <p:txBody>
          <a:bodyPr/>
          <a:lstStyle/>
          <a:p>
            <a:pPr algn="ctr">
              <a:lnSpc>
                <a:spcPct val="90000"/>
              </a:lnSpc>
              <a:buFont typeface="Arial" charset="0"/>
              <a:buNone/>
            </a:pPr>
            <a:r>
              <a:rPr lang="en-US" sz="2000" smtClean="0">
                <a:solidFill>
                  <a:schemeClr val="tx1"/>
                </a:solidFill>
              </a:rPr>
              <a:t>Pros</a:t>
            </a:r>
          </a:p>
          <a:p>
            <a:pPr>
              <a:lnSpc>
                <a:spcPct val="90000"/>
              </a:lnSpc>
            </a:pPr>
            <a:r>
              <a:rPr lang="en-US" sz="2000" smtClean="0">
                <a:solidFill>
                  <a:schemeClr val="tx1"/>
                </a:solidFill>
              </a:rPr>
              <a:t>Students need a hook to learn. The arts helps them see the relevance of what they learn (direction)</a:t>
            </a:r>
          </a:p>
          <a:p>
            <a:pPr>
              <a:lnSpc>
                <a:spcPct val="90000"/>
              </a:lnSpc>
            </a:pPr>
            <a:r>
              <a:rPr lang="en-US" sz="2000" smtClean="0">
                <a:solidFill>
                  <a:schemeClr val="tx1"/>
                </a:solidFill>
              </a:rPr>
              <a:t>Students learn how to think through arts instruction, which can only help in other subjects</a:t>
            </a:r>
          </a:p>
          <a:p>
            <a:pPr>
              <a:lnSpc>
                <a:spcPct val="90000"/>
              </a:lnSpc>
            </a:pPr>
            <a:r>
              <a:rPr lang="en-US" sz="2000" smtClean="0">
                <a:solidFill>
                  <a:schemeClr val="tx1"/>
                </a:solidFill>
              </a:rPr>
              <a:t>More students would drop out without the arts in schools</a:t>
            </a:r>
          </a:p>
          <a:p>
            <a:pPr>
              <a:lnSpc>
                <a:spcPct val="90000"/>
              </a:lnSpc>
            </a:pPr>
            <a:r>
              <a:rPr lang="en-US" sz="2000" smtClean="0">
                <a:solidFill>
                  <a:schemeClr val="tx1"/>
                </a:solidFill>
              </a:rPr>
              <a:t>Students in the Arts usually score higher on tests</a:t>
            </a:r>
          </a:p>
        </p:txBody>
      </p:sp>
      <p:sp>
        <p:nvSpPr>
          <p:cNvPr id="17412" name="Rectangle 4"/>
          <p:cNvSpPr>
            <a:spLocks noGrp="1"/>
          </p:cNvSpPr>
          <p:nvPr>
            <p:ph type="body" sz="half" idx="4294967295"/>
          </p:nvPr>
        </p:nvSpPr>
        <p:spPr>
          <a:xfrm>
            <a:off x="5448300" y="762000"/>
            <a:ext cx="3695700" cy="5638800"/>
          </a:xfrm>
        </p:spPr>
        <p:txBody>
          <a:bodyPr/>
          <a:lstStyle/>
          <a:p>
            <a:pPr algn="ctr">
              <a:lnSpc>
                <a:spcPct val="90000"/>
              </a:lnSpc>
              <a:buFont typeface="Arial" charset="0"/>
              <a:buNone/>
            </a:pPr>
            <a:r>
              <a:rPr lang="en-US" sz="2000" smtClean="0">
                <a:solidFill>
                  <a:schemeClr val="tx1"/>
                </a:solidFill>
              </a:rPr>
              <a:t>Cons</a:t>
            </a:r>
          </a:p>
          <a:p>
            <a:pPr>
              <a:lnSpc>
                <a:spcPct val="90000"/>
              </a:lnSpc>
            </a:pPr>
            <a:r>
              <a:rPr lang="en-US" sz="2000" smtClean="0">
                <a:solidFill>
                  <a:schemeClr val="tx1"/>
                </a:solidFill>
              </a:rPr>
              <a:t>Test scores need to increase and focusing on the core will help this happen</a:t>
            </a:r>
          </a:p>
          <a:p>
            <a:pPr>
              <a:lnSpc>
                <a:spcPct val="90000"/>
              </a:lnSpc>
            </a:pPr>
            <a:r>
              <a:rPr lang="en-US" sz="2000" smtClean="0">
                <a:solidFill>
                  <a:schemeClr val="tx1"/>
                </a:solidFill>
              </a:rPr>
              <a:t>Money used in the arts can help with programs for the SAT or other tests</a:t>
            </a:r>
          </a:p>
          <a:p>
            <a:pPr>
              <a:lnSpc>
                <a:spcPct val="90000"/>
              </a:lnSpc>
            </a:pPr>
            <a:r>
              <a:rPr lang="en-US" sz="2000" smtClean="0">
                <a:solidFill>
                  <a:schemeClr val="tx1"/>
                </a:solidFill>
              </a:rPr>
              <a:t>Students can always stay after school if they want arts</a:t>
            </a:r>
          </a:p>
          <a:p>
            <a:pPr>
              <a:lnSpc>
                <a:spcPct val="90000"/>
              </a:lnSpc>
            </a:pPr>
            <a:r>
              <a:rPr lang="en-US" sz="2000" smtClean="0">
                <a:solidFill>
                  <a:schemeClr val="tx1"/>
                </a:solidFill>
              </a:rPr>
              <a:t>The Arts won’t help you get a job</a:t>
            </a:r>
          </a:p>
          <a:p>
            <a:pPr>
              <a:lnSpc>
                <a:spcPct val="90000"/>
              </a:lnSpc>
            </a:pPr>
            <a:r>
              <a:rPr lang="en-US" sz="2000" smtClean="0">
                <a:solidFill>
                  <a:schemeClr val="tx1"/>
                </a:solidFill>
              </a:rPr>
              <a:t>Students need to know the basics more because test scores keep dropping. </a:t>
            </a:r>
          </a:p>
          <a:p>
            <a:pPr>
              <a:lnSpc>
                <a:spcPct val="90000"/>
              </a:lnSpc>
            </a:pPr>
            <a:endParaRPr lang="en-US" sz="2000" smtClean="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p:nvPr>
        </p:nvSpPr>
        <p:spPr/>
        <p:txBody>
          <a:bodyPr/>
          <a:lstStyle/>
          <a:p>
            <a:r>
              <a:rPr lang="en-US" sz="4000" smtClean="0"/>
              <a:t>Now Choose the Side You Can Convincingly Argue</a:t>
            </a:r>
          </a:p>
        </p:txBody>
      </p:sp>
      <p:sp>
        <p:nvSpPr>
          <p:cNvPr id="18434" name="Rectangle 3"/>
          <p:cNvSpPr>
            <a:spLocks noGrp="1"/>
          </p:cNvSpPr>
          <p:nvPr>
            <p:ph type="body" idx="1"/>
          </p:nvPr>
        </p:nvSpPr>
        <p:spPr>
          <a:xfrm>
            <a:off x="1828800" y="1524000"/>
            <a:ext cx="7086600" cy="4953000"/>
          </a:xfrm>
        </p:spPr>
        <p:txBody>
          <a:bodyPr/>
          <a:lstStyle/>
          <a:p>
            <a:pPr>
              <a:lnSpc>
                <a:spcPct val="90000"/>
              </a:lnSpc>
              <a:buFont typeface="Arial" charset="0"/>
              <a:buNone/>
            </a:pPr>
            <a:r>
              <a:rPr lang="en-US" sz="2800" smtClean="0">
                <a:solidFill>
                  <a:schemeClr val="tx1"/>
                </a:solidFill>
              </a:rPr>
              <a:t>Choose the side that has the most evidence, even if you do not personally agree with the opinion.</a:t>
            </a:r>
          </a:p>
          <a:p>
            <a:pPr>
              <a:lnSpc>
                <a:spcPct val="90000"/>
              </a:lnSpc>
              <a:buFont typeface="Arial" charset="0"/>
              <a:buNone/>
            </a:pPr>
            <a:r>
              <a:rPr lang="en-US" sz="2800" smtClean="0">
                <a:solidFill>
                  <a:schemeClr val="tx1"/>
                </a:solidFill>
              </a:rPr>
              <a:t>No one is going to hunt you down and ridicule you for arguing a controversial opinion.</a:t>
            </a:r>
          </a:p>
          <a:p>
            <a:pPr>
              <a:lnSpc>
                <a:spcPct val="90000"/>
              </a:lnSpc>
              <a:buFont typeface="Arial" charset="0"/>
              <a:buNone/>
            </a:pPr>
            <a:r>
              <a:rPr lang="en-US" sz="2800" smtClean="0">
                <a:solidFill>
                  <a:schemeClr val="tx1"/>
                </a:solidFill>
              </a:rPr>
              <a:t>And no one outside of the test graders is going to know what you argued.</a:t>
            </a:r>
          </a:p>
          <a:p>
            <a:pPr>
              <a:lnSpc>
                <a:spcPct val="90000"/>
              </a:lnSpc>
              <a:buFont typeface="Arial" charset="0"/>
              <a:buNone/>
            </a:pPr>
            <a:r>
              <a:rPr lang="en-US" sz="2800" smtClean="0">
                <a:solidFill>
                  <a:schemeClr val="tx1"/>
                </a:solidFill>
              </a:rPr>
              <a:t>Based on the previous list, I would argue based on my con list, with which I do not personally agree. </a:t>
            </a:r>
            <a:endParaRPr lang="en-US" sz="28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a:xfrm>
            <a:off x="1143000" y="0"/>
            <a:ext cx="7543800" cy="792163"/>
          </a:xfrm>
        </p:spPr>
        <p:txBody>
          <a:bodyPr/>
          <a:lstStyle/>
          <a:p>
            <a:r>
              <a:rPr lang="en-US" smtClean="0"/>
              <a:t>Create a Pro/Con List </a:t>
            </a:r>
          </a:p>
        </p:txBody>
      </p:sp>
      <p:sp>
        <p:nvSpPr>
          <p:cNvPr id="19458" name="Rectangle 3"/>
          <p:cNvSpPr>
            <a:spLocks noGrp="1"/>
          </p:cNvSpPr>
          <p:nvPr>
            <p:ph type="body" idx="1"/>
          </p:nvPr>
        </p:nvSpPr>
        <p:spPr>
          <a:xfrm>
            <a:off x="1447800" y="762000"/>
            <a:ext cx="7696200" cy="6096000"/>
          </a:xfrm>
        </p:spPr>
        <p:txBody>
          <a:bodyPr/>
          <a:lstStyle/>
          <a:p>
            <a:pPr eaLnBrk="1" hangingPunct="1">
              <a:buFont typeface="Arial" charset="0"/>
              <a:buNone/>
            </a:pPr>
            <a:r>
              <a:rPr lang="en-US" sz="2400" u="sng" smtClean="0">
                <a:solidFill>
                  <a:schemeClr val="tx1"/>
                </a:solidFill>
              </a:rPr>
              <a:t>Writing Situation</a:t>
            </a:r>
            <a:endParaRPr lang="en-US" sz="2400" smtClean="0">
              <a:solidFill>
                <a:schemeClr val="tx1"/>
              </a:solidFill>
            </a:endParaRPr>
          </a:p>
          <a:p>
            <a:pPr eaLnBrk="1" hangingPunct="1">
              <a:buFont typeface="Arial" charset="0"/>
              <a:buNone/>
            </a:pPr>
            <a:r>
              <a:rPr lang="en-US" sz="2400" smtClean="0">
                <a:solidFill>
                  <a:schemeClr val="tx1"/>
                </a:solidFill>
              </a:rPr>
              <a:t>The mayor of your city is considering a 7:00PM curfew for children under the age of 18.  Some people think that this curfew is too strict.  Other people think that the curfew should apply to everyone under the age of 14. Many young people think the curfew is not necessary at all. </a:t>
            </a:r>
          </a:p>
          <a:p>
            <a:pPr eaLnBrk="1" hangingPunct="1">
              <a:buFont typeface="Arial" charset="0"/>
              <a:buNone/>
            </a:pPr>
            <a:endParaRPr lang="en-US" sz="2400" u="sng" smtClean="0">
              <a:solidFill>
                <a:schemeClr val="tx1"/>
              </a:solidFill>
            </a:endParaRPr>
          </a:p>
          <a:p>
            <a:pPr eaLnBrk="1" hangingPunct="1">
              <a:buFont typeface="Arial" charset="0"/>
              <a:buNone/>
            </a:pPr>
            <a:r>
              <a:rPr lang="en-US" sz="2400" u="sng" smtClean="0">
                <a:solidFill>
                  <a:schemeClr val="tx1"/>
                </a:solidFill>
              </a:rPr>
              <a:t>Directions for Writing</a:t>
            </a:r>
          </a:p>
          <a:p>
            <a:pPr eaLnBrk="1" hangingPunct="1">
              <a:buFont typeface="Arial" charset="0"/>
              <a:buNone/>
            </a:pPr>
            <a:r>
              <a:rPr lang="en-US" sz="2400" smtClean="0">
                <a:solidFill>
                  <a:schemeClr val="tx1"/>
                </a:solidFill>
              </a:rPr>
              <a:t>Write a letter to mayor in which you either defend the teen curfew or oppose the teen curfew. Clearly state your position and support it with reasons and examples. Try to convince the mayor to agree with your position.</a:t>
            </a:r>
            <a:r>
              <a:rPr lang="en-US" sz="2800" smtClean="0">
                <a:solidFill>
                  <a:schemeClr val="tx1"/>
                </a:solidFill>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p:txBody>
          <a:bodyPr/>
          <a:lstStyle/>
          <a:p>
            <a:r>
              <a:rPr lang="en-US" smtClean="0"/>
              <a:t>Practice Pro/Con</a:t>
            </a:r>
          </a:p>
        </p:txBody>
      </p:sp>
      <p:sp>
        <p:nvSpPr>
          <p:cNvPr id="31747" name="Rectangle 3"/>
          <p:cNvSpPr>
            <a:spLocks noGrp="1"/>
          </p:cNvSpPr>
          <p:nvPr>
            <p:ph type="body" idx="1"/>
          </p:nvPr>
        </p:nvSpPr>
        <p:spPr>
          <a:xfrm>
            <a:off x="1828800" y="1600200"/>
            <a:ext cx="6858000" cy="4525963"/>
          </a:xfrm>
        </p:spPr>
        <p:txBody>
          <a:bodyPr/>
          <a:lstStyle/>
          <a:p>
            <a:r>
              <a:rPr lang="en-US" smtClean="0">
                <a:solidFill>
                  <a:schemeClr val="tx1"/>
                </a:solidFill>
              </a:rPr>
              <a:t>Using the homework prompt from the homework, write a pro/con list.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232</TotalTime>
  <Words>924</Words>
  <Application>Microsoft Office PowerPoint</Application>
  <PresentationFormat>On-screen Show (4:3)</PresentationFormat>
  <Paragraphs>116</Paragraphs>
  <Slides>18</Slides>
  <Notes>0</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18</vt:i4>
      </vt:variant>
    </vt:vector>
  </HeadingPairs>
  <TitlesOfParts>
    <vt:vector size="22" baseType="lpstr">
      <vt:lpstr>Arial</vt:lpstr>
      <vt:lpstr>Eras Demi ITC</vt:lpstr>
      <vt:lpstr>Calibri</vt:lpstr>
      <vt:lpstr>Office Theme</vt:lpstr>
      <vt:lpstr>How to Plan Your Writing</vt:lpstr>
      <vt:lpstr>T.A.P.E.  It</vt:lpstr>
      <vt:lpstr>Slide 3</vt:lpstr>
      <vt:lpstr>TAPE</vt:lpstr>
      <vt:lpstr>Pros/Cons</vt:lpstr>
      <vt:lpstr>Slide 6</vt:lpstr>
      <vt:lpstr>Now Choose the Side You Can Convincingly Argue</vt:lpstr>
      <vt:lpstr>Create a Pro/Con List </vt:lpstr>
      <vt:lpstr>Practice Pro/Con</vt:lpstr>
      <vt:lpstr>Quick List</vt:lpstr>
      <vt:lpstr>Quick List</vt:lpstr>
      <vt:lpstr>Create a Thesis Statement</vt:lpstr>
      <vt:lpstr>Support Your Support</vt:lpstr>
      <vt:lpstr>Support Your Support</vt:lpstr>
      <vt:lpstr>Support Your Support</vt:lpstr>
      <vt:lpstr>Support Your Support</vt:lpstr>
      <vt:lpstr>Practice</vt:lpstr>
      <vt:lpstr>How It Will Look</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subject/>
  <dc:creator/>
  <cp:keywords/>
  <dc:description/>
  <cp:lastModifiedBy>Jacqueline Keeler</cp:lastModifiedBy>
  <cp:revision>35</cp:revision>
  <dcterms:modified xsi:type="dcterms:W3CDTF">2011-08-20T21:05:20Z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TC300058699990</vt:lpwstr>
  </property>
</Properties>
</file>