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69"/>
  </p:notesMasterIdLst>
  <p:sldIdLst>
    <p:sldId id="316" r:id="rId2"/>
    <p:sldId id="317" r:id="rId3"/>
    <p:sldId id="256" r:id="rId4"/>
    <p:sldId id="312" r:id="rId5"/>
    <p:sldId id="293" r:id="rId6"/>
    <p:sldId id="286" r:id="rId7"/>
    <p:sldId id="284" r:id="rId8"/>
    <p:sldId id="287" r:id="rId9"/>
    <p:sldId id="285" r:id="rId10"/>
    <p:sldId id="288" r:id="rId11"/>
    <p:sldId id="313" r:id="rId12"/>
    <p:sldId id="311" r:id="rId13"/>
    <p:sldId id="289" r:id="rId14"/>
    <p:sldId id="290" r:id="rId15"/>
    <p:sldId id="291" r:id="rId16"/>
    <p:sldId id="292"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294" r:id="rId33"/>
    <p:sldId id="262" r:id="rId34"/>
    <p:sldId id="259" r:id="rId35"/>
    <p:sldId id="261" r:id="rId36"/>
    <p:sldId id="257" r:id="rId37"/>
    <p:sldId id="263" r:id="rId38"/>
    <p:sldId id="260" r:id="rId39"/>
    <p:sldId id="264" r:id="rId40"/>
    <p:sldId id="274" r:id="rId41"/>
    <p:sldId id="265" r:id="rId42"/>
    <p:sldId id="275" r:id="rId43"/>
    <p:sldId id="267" r:id="rId44"/>
    <p:sldId id="320" r:id="rId45"/>
    <p:sldId id="295" r:id="rId46"/>
    <p:sldId id="323" r:id="rId47"/>
    <p:sldId id="319" r:id="rId48"/>
    <p:sldId id="278" r:id="rId49"/>
    <p:sldId id="270" r:id="rId50"/>
    <p:sldId id="280" r:id="rId51"/>
    <p:sldId id="266" r:id="rId52"/>
    <p:sldId id="276" r:id="rId53"/>
    <p:sldId id="269" r:id="rId54"/>
    <p:sldId id="279" r:id="rId55"/>
    <p:sldId id="271" r:id="rId56"/>
    <p:sldId id="281" r:id="rId57"/>
    <p:sldId id="273" r:id="rId58"/>
    <p:sldId id="282" r:id="rId59"/>
    <p:sldId id="272" r:id="rId60"/>
    <p:sldId id="283" r:id="rId61"/>
    <p:sldId id="322" r:id="rId62"/>
    <p:sldId id="314" r:id="rId63"/>
    <p:sldId id="268" r:id="rId64"/>
    <p:sldId id="277" r:id="rId65"/>
    <p:sldId id="321" r:id="rId66"/>
    <p:sldId id="315" r:id="rId67"/>
    <p:sldId id="318"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32462-B662-42AC-AFDF-C8B7E2771A43}"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315CD-CE59-4BDC-A92D-F5A3129951E2}" type="slidenum">
              <a:rPr lang="en-US" smtClean="0"/>
              <a:t>‹#›</a:t>
            </a:fld>
            <a:endParaRPr lang="en-US"/>
          </a:p>
        </p:txBody>
      </p:sp>
    </p:spTree>
    <p:extLst>
      <p:ext uri="{BB962C8B-B14F-4D97-AF65-F5344CB8AC3E}">
        <p14:creationId xmlns:p14="http://schemas.microsoft.com/office/powerpoint/2010/main" val="223066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33</a:t>
            </a:fld>
            <a:endParaRPr lang="en-US"/>
          </a:p>
        </p:txBody>
      </p:sp>
    </p:spTree>
    <p:extLst>
      <p:ext uri="{BB962C8B-B14F-4D97-AF65-F5344CB8AC3E}">
        <p14:creationId xmlns:p14="http://schemas.microsoft.com/office/powerpoint/2010/main" val="138381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53</a:t>
            </a:fld>
            <a:endParaRPr lang="en-US"/>
          </a:p>
        </p:txBody>
      </p:sp>
    </p:spTree>
    <p:extLst>
      <p:ext uri="{BB962C8B-B14F-4D97-AF65-F5344CB8AC3E}">
        <p14:creationId xmlns:p14="http://schemas.microsoft.com/office/powerpoint/2010/main" val="32676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PRL and Zadie Smith</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55</a:t>
            </a:fld>
            <a:endParaRPr lang="en-US"/>
          </a:p>
        </p:txBody>
      </p:sp>
    </p:spTree>
    <p:extLst>
      <p:ext uri="{BB962C8B-B14F-4D97-AF65-F5344CB8AC3E}">
        <p14:creationId xmlns:p14="http://schemas.microsoft.com/office/powerpoint/2010/main" val="2583488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Komunyakaa</a:t>
            </a:r>
            <a:r>
              <a:rPr lang="en-US" dirty="0" smtClean="0"/>
              <a:t> PRL not Brown</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57</a:t>
            </a:fld>
            <a:endParaRPr lang="en-US"/>
          </a:p>
        </p:txBody>
      </p:sp>
    </p:spTree>
    <p:extLst>
      <p:ext uri="{BB962C8B-B14F-4D97-AF65-F5344CB8AC3E}">
        <p14:creationId xmlns:p14="http://schemas.microsoft.com/office/powerpoint/2010/main" val="1390394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Jin</a:t>
            </a:r>
            <a:r>
              <a:rPr lang="en-US" smtClean="0"/>
              <a:t> PRL not </a:t>
            </a:r>
            <a:endParaRPr lang="en-US"/>
          </a:p>
        </p:txBody>
      </p:sp>
      <p:sp>
        <p:nvSpPr>
          <p:cNvPr id="4" name="Slide Number Placeholder 3"/>
          <p:cNvSpPr>
            <a:spLocks noGrp="1"/>
          </p:cNvSpPr>
          <p:nvPr>
            <p:ph type="sldNum" sz="quarter" idx="10"/>
          </p:nvPr>
        </p:nvSpPr>
        <p:spPr/>
        <p:txBody>
          <a:bodyPr/>
          <a:lstStyle/>
          <a:p>
            <a:fld id="{796315CD-CE59-4BDC-A92D-F5A3129951E2}" type="slidenum">
              <a:rPr lang="en-US" smtClean="0"/>
              <a:t>59</a:t>
            </a:fld>
            <a:endParaRPr lang="en-US"/>
          </a:p>
        </p:txBody>
      </p:sp>
    </p:spTree>
    <p:extLst>
      <p:ext uri="{BB962C8B-B14F-4D97-AF65-F5344CB8AC3E}">
        <p14:creationId xmlns:p14="http://schemas.microsoft.com/office/powerpoint/2010/main" val="2595009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63</a:t>
            </a:fld>
            <a:endParaRPr lang="en-US"/>
          </a:p>
        </p:txBody>
      </p:sp>
    </p:spTree>
    <p:extLst>
      <p:ext uri="{BB962C8B-B14F-4D97-AF65-F5344CB8AC3E}">
        <p14:creationId xmlns:p14="http://schemas.microsoft.com/office/powerpoint/2010/main" val="336815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35</a:t>
            </a:fld>
            <a:endParaRPr lang="en-US"/>
          </a:p>
        </p:txBody>
      </p:sp>
    </p:spTree>
    <p:extLst>
      <p:ext uri="{BB962C8B-B14F-4D97-AF65-F5344CB8AC3E}">
        <p14:creationId xmlns:p14="http://schemas.microsoft.com/office/powerpoint/2010/main" val="361054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37</a:t>
            </a:fld>
            <a:endParaRPr lang="en-US"/>
          </a:p>
        </p:txBody>
      </p:sp>
    </p:spTree>
    <p:extLst>
      <p:ext uri="{BB962C8B-B14F-4D97-AF65-F5344CB8AC3E}">
        <p14:creationId xmlns:p14="http://schemas.microsoft.com/office/powerpoint/2010/main" val="368370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39</a:t>
            </a:fld>
            <a:endParaRPr lang="en-US"/>
          </a:p>
        </p:txBody>
      </p:sp>
    </p:spTree>
    <p:extLst>
      <p:ext uri="{BB962C8B-B14F-4D97-AF65-F5344CB8AC3E}">
        <p14:creationId xmlns:p14="http://schemas.microsoft.com/office/powerpoint/2010/main" val="95308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41</a:t>
            </a:fld>
            <a:endParaRPr lang="en-US"/>
          </a:p>
        </p:txBody>
      </p:sp>
    </p:spTree>
    <p:extLst>
      <p:ext uri="{BB962C8B-B14F-4D97-AF65-F5344CB8AC3E}">
        <p14:creationId xmlns:p14="http://schemas.microsoft.com/office/powerpoint/2010/main" val="25082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43</a:t>
            </a:fld>
            <a:endParaRPr lang="en-US"/>
          </a:p>
        </p:txBody>
      </p:sp>
    </p:spTree>
    <p:extLst>
      <p:ext uri="{BB962C8B-B14F-4D97-AF65-F5344CB8AC3E}">
        <p14:creationId xmlns:p14="http://schemas.microsoft.com/office/powerpoint/2010/main" val="104042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47</a:t>
            </a:fld>
            <a:endParaRPr lang="en-US"/>
          </a:p>
        </p:txBody>
      </p:sp>
    </p:spTree>
    <p:extLst>
      <p:ext uri="{BB962C8B-B14F-4D97-AF65-F5344CB8AC3E}">
        <p14:creationId xmlns:p14="http://schemas.microsoft.com/office/powerpoint/2010/main" val="260661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49</a:t>
            </a:fld>
            <a:endParaRPr lang="en-US"/>
          </a:p>
        </p:txBody>
      </p:sp>
    </p:spTree>
    <p:extLst>
      <p:ext uri="{BB962C8B-B14F-4D97-AF65-F5344CB8AC3E}">
        <p14:creationId xmlns:p14="http://schemas.microsoft.com/office/powerpoint/2010/main" val="635057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PRL</a:t>
            </a:r>
            <a:endParaRPr lang="en-US" dirty="0"/>
          </a:p>
        </p:txBody>
      </p:sp>
      <p:sp>
        <p:nvSpPr>
          <p:cNvPr id="4" name="Slide Number Placeholder 3"/>
          <p:cNvSpPr>
            <a:spLocks noGrp="1"/>
          </p:cNvSpPr>
          <p:nvPr>
            <p:ph type="sldNum" sz="quarter" idx="10"/>
          </p:nvPr>
        </p:nvSpPr>
        <p:spPr/>
        <p:txBody>
          <a:bodyPr/>
          <a:lstStyle/>
          <a:p>
            <a:fld id="{796315CD-CE59-4BDC-A92D-F5A3129951E2}" type="slidenum">
              <a:rPr lang="en-US" smtClean="0"/>
              <a:t>51</a:t>
            </a:fld>
            <a:endParaRPr lang="en-US"/>
          </a:p>
        </p:txBody>
      </p:sp>
    </p:spTree>
    <p:extLst>
      <p:ext uri="{BB962C8B-B14F-4D97-AF65-F5344CB8AC3E}">
        <p14:creationId xmlns:p14="http://schemas.microsoft.com/office/powerpoint/2010/main" val="304434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7/28/2021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urnitin.com/login_page.asp?lang=en_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sjkeeler.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sjkeeler.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jacksonib.managebac.com/login" TargetMode="External"/><Relationship Id="rId2" Type="http://schemas.openxmlformats.org/officeDocument/2006/relationships/hyperlink" Target="https://www.msjkeeler.com/401/login.php?redirect=/ib-literature-new-curriculum.html"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TheGuide2021.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mailto:jkeeler@apsk12.org" TargetMode="External"/><Relationship Id="rId2" Type="http://schemas.openxmlformats.org/officeDocument/2006/relationships/hyperlink" Target="mailto:keelerjacksonhs@gmail.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IB Language A: Literature </a:t>
            </a:r>
            <a:br>
              <a:rPr lang="en-US" dirty="0" smtClean="0"/>
            </a:br>
            <a:endParaRPr lang="en-US" dirty="0"/>
          </a:p>
        </p:txBody>
      </p:sp>
      <p:sp>
        <p:nvSpPr>
          <p:cNvPr id="5" name="Subtitle 4"/>
          <p:cNvSpPr>
            <a:spLocks noGrp="1"/>
          </p:cNvSpPr>
          <p:nvPr>
            <p:ph type="subTitle" idx="1"/>
          </p:nvPr>
        </p:nvSpPr>
        <p:spPr>
          <a:xfrm>
            <a:off x="1370693" y="4029413"/>
            <a:ext cx="9440034" cy="1049867"/>
          </a:xfrm>
        </p:spPr>
        <p:txBody>
          <a:bodyPr/>
          <a:lstStyle/>
          <a:p>
            <a:r>
              <a:rPr lang="en-US" dirty="0" smtClean="0"/>
              <a:t>Jacqueline Keeler</a:t>
            </a:r>
            <a:endParaRPr lang="en-US" dirty="0"/>
          </a:p>
        </p:txBody>
      </p:sp>
    </p:spTree>
    <p:extLst>
      <p:ext uri="{BB962C8B-B14F-4D97-AF65-F5344CB8AC3E}">
        <p14:creationId xmlns:p14="http://schemas.microsoft.com/office/powerpoint/2010/main" val="1443517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7819"/>
            <a:ext cx="10353762" cy="970450"/>
          </a:xfrm>
        </p:spPr>
        <p:txBody>
          <a:bodyPr/>
          <a:lstStyle/>
          <a:p>
            <a:r>
              <a:rPr lang="en-US" dirty="0" smtClean="0"/>
              <a:t>Your Class Assessments</a:t>
            </a:r>
            <a:endParaRPr lang="en-US" dirty="0"/>
          </a:p>
        </p:txBody>
      </p:sp>
      <p:sp>
        <p:nvSpPr>
          <p:cNvPr id="3" name="Content Placeholder 2"/>
          <p:cNvSpPr>
            <a:spLocks noGrp="1"/>
          </p:cNvSpPr>
          <p:nvPr>
            <p:ph idx="1"/>
          </p:nvPr>
        </p:nvSpPr>
        <p:spPr>
          <a:xfrm>
            <a:off x="913795" y="1045029"/>
            <a:ext cx="10353762" cy="5161807"/>
          </a:xfrm>
        </p:spPr>
        <p:txBody>
          <a:bodyPr>
            <a:normAutofit lnSpcReduction="10000"/>
          </a:bodyPr>
          <a:lstStyle/>
          <a:p>
            <a:r>
              <a:rPr lang="en-US" dirty="0" smtClean="0"/>
              <a:t>The IB Grading Breakdown is as follows:</a:t>
            </a:r>
          </a:p>
          <a:p>
            <a:pPr lvl="1"/>
            <a:r>
              <a:rPr lang="en-US" dirty="0"/>
              <a:t>4</a:t>
            </a:r>
            <a:r>
              <a:rPr lang="en-US" dirty="0" smtClean="0"/>
              <a:t>0% for summative assignments such as major essays, tests, and major projects</a:t>
            </a:r>
          </a:p>
          <a:p>
            <a:pPr lvl="1"/>
            <a:r>
              <a:rPr lang="en-US" dirty="0" smtClean="0"/>
              <a:t>35% for formative quizzes and smaller projects</a:t>
            </a:r>
          </a:p>
          <a:p>
            <a:pPr lvl="1"/>
            <a:r>
              <a:rPr lang="en-US" dirty="0" smtClean="0"/>
              <a:t>25% for smaller formative assignments such as daily practice/minor homework</a:t>
            </a:r>
          </a:p>
          <a:p>
            <a:endParaRPr lang="en-US" dirty="0" smtClean="0"/>
          </a:p>
          <a:p>
            <a:r>
              <a:rPr lang="en-US" dirty="0" smtClean="0"/>
              <a:t>You will rarely see a multiple choice test in this class. Almost every major assignment will be an essay or written exam. You will have oral exams as well. </a:t>
            </a:r>
          </a:p>
          <a:p>
            <a:r>
              <a:rPr lang="en-US" dirty="0" smtClean="0"/>
              <a:t>Entries into the Learner Portfolio are mandatory for the course and for your work to be authenticated for submission. </a:t>
            </a:r>
          </a:p>
          <a:p>
            <a:r>
              <a:rPr lang="en-US" dirty="0" smtClean="0"/>
              <a:t>You are expected to use </a:t>
            </a:r>
            <a:r>
              <a:rPr lang="en-US" dirty="0" smtClean="0">
                <a:hlinkClick r:id="rId2"/>
              </a:rPr>
              <a:t>Turnitin.com</a:t>
            </a:r>
            <a:r>
              <a:rPr lang="en-US" dirty="0" smtClean="0"/>
              <a:t> unless otherwise notified. </a:t>
            </a:r>
          </a:p>
          <a:p>
            <a:r>
              <a:rPr lang="en-US" dirty="0" smtClean="0"/>
              <a:t>I will grant one amnesty day for missing assignments. It is my expectation that you will meet deadlines in this course so that I can best help you grow. We are humans, so if you have an emergency situation arise, please contact me and I will work with you to extend a deadline. </a:t>
            </a:r>
          </a:p>
        </p:txBody>
      </p:sp>
    </p:spTree>
    <p:extLst>
      <p:ext uri="{BB962C8B-B14F-4D97-AF65-F5344CB8AC3E}">
        <p14:creationId xmlns:p14="http://schemas.microsoft.com/office/powerpoint/2010/main" val="186998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7819"/>
            <a:ext cx="10353762" cy="970450"/>
          </a:xfrm>
        </p:spPr>
        <p:txBody>
          <a:bodyPr/>
          <a:lstStyle/>
          <a:p>
            <a:r>
              <a:rPr lang="en-US" dirty="0" smtClean="0"/>
              <a:t>Your Class Assessments</a:t>
            </a:r>
            <a:endParaRPr lang="en-US" dirty="0"/>
          </a:p>
        </p:txBody>
      </p:sp>
      <p:sp>
        <p:nvSpPr>
          <p:cNvPr id="3" name="Content Placeholder 2"/>
          <p:cNvSpPr>
            <a:spLocks noGrp="1"/>
          </p:cNvSpPr>
          <p:nvPr>
            <p:ph idx="1"/>
          </p:nvPr>
        </p:nvSpPr>
        <p:spPr>
          <a:xfrm>
            <a:off x="913795" y="1178269"/>
            <a:ext cx="10353762" cy="5028567"/>
          </a:xfrm>
        </p:spPr>
        <p:txBody>
          <a:bodyPr>
            <a:normAutofit/>
          </a:bodyPr>
          <a:lstStyle/>
          <a:p>
            <a:r>
              <a:rPr lang="en-US" dirty="0" smtClean="0"/>
              <a:t>Your </a:t>
            </a:r>
            <a:r>
              <a:rPr lang="en-US" dirty="0" smtClean="0"/>
              <a:t>attendance and participation are paramount to your success in this course. A failure to attend meetings/classes may lower your grade. </a:t>
            </a:r>
            <a:endParaRPr lang="en-US" dirty="0"/>
          </a:p>
          <a:p>
            <a:r>
              <a:rPr lang="en-US" dirty="0" smtClean="0"/>
              <a:t>We will follow the APS guidelines for student attendance. </a:t>
            </a:r>
          </a:p>
          <a:p>
            <a:r>
              <a:rPr lang="en-US" dirty="0" smtClean="0"/>
              <a:t>For other assignments, rubrics are posted on my website: </a:t>
            </a:r>
            <a:r>
              <a:rPr lang="en-US" dirty="0" smtClean="0">
                <a:hlinkClick r:id="rId2"/>
              </a:rPr>
              <a:t>www.msjkeeler.com</a:t>
            </a:r>
            <a:r>
              <a:rPr lang="en-US" dirty="0" smtClean="0"/>
              <a:t>. There is a class rubric for discussions that will be utilized during our daily meetings. </a:t>
            </a:r>
          </a:p>
          <a:p>
            <a:r>
              <a:rPr lang="en-US" dirty="0" smtClean="0"/>
              <a:t>A daily calendar that includes instruction and independent practice is posted in </a:t>
            </a:r>
            <a:r>
              <a:rPr lang="en-US" dirty="0" err="1" smtClean="0"/>
              <a:t>Mangebac</a:t>
            </a:r>
            <a:r>
              <a:rPr lang="en-US" dirty="0" smtClean="0"/>
              <a:t>. Please consult this calendar. </a:t>
            </a:r>
          </a:p>
        </p:txBody>
      </p:sp>
    </p:spTree>
    <p:extLst>
      <p:ext uri="{BB962C8B-B14F-4D97-AF65-F5344CB8AC3E}">
        <p14:creationId xmlns:p14="http://schemas.microsoft.com/office/powerpoint/2010/main" val="274189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Honesty</a:t>
            </a:r>
            <a:endParaRPr lang="en-US" dirty="0"/>
          </a:p>
        </p:txBody>
      </p:sp>
      <p:sp>
        <p:nvSpPr>
          <p:cNvPr id="3" name="Content Placeholder 2"/>
          <p:cNvSpPr>
            <a:spLocks noGrp="1"/>
          </p:cNvSpPr>
          <p:nvPr>
            <p:ph idx="1"/>
          </p:nvPr>
        </p:nvSpPr>
        <p:spPr>
          <a:xfrm>
            <a:off x="913795" y="1732449"/>
            <a:ext cx="10353762" cy="4629162"/>
          </a:xfrm>
        </p:spPr>
        <p:txBody>
          <a:bodyPr>
            <a:normAutofit lnSpcReduction="10000"/>
          </a:bodyPr>
          <a:lstStyle/>
          <a:p>
            <a:pPr marL="36900" indent="0">
              <a:buNone/>
            </a:pPr>
            <a:r>
              <a:rPr lang="en-US" dirty="0" smtClean="0"/>
              <a:t>Although more specific policy information will follow from Mr. King in a Google form, I want to emphasize that academic honesty is paramount to your success. If you are not practicing academic honesty by reading and completing assignments to the best of your ability, you will gain nothing from this course. I cannot help you grow as a writer and reader if you do not practice it. </a:t>
            </a:r>
          </a:p>
          <a:p>
            <a:pPr marL="36900" indent="0">
              <a:buNone/>
            </a:pPr>
            <a:r>
              <a:rPr lang="en-US" dirty="0" smtClean="0"/>
              <a:t>We follow the APS district guidelines for academic dishonesty. </a:t>
            </a:r>
          </a:p>
          <a:p>
            <a:pPr marL="36900" indent="0">
              <a:buNone/>
            </a:pPr>
            <a:r>
              <a:rPr lang="en-US" dirty="0" smtClean="0"/>
              <a:t>You must cite your sources at all times. Our standard format is MLA, which was specifically taught to you in the 9</a:t>
            </a:r>
            <a:r>
              <a:rPr lang="en-US" baseline="30000" dirty="0" smtClean="0"/>
              <a:t>th</a:t>
            </a:r>
            <a:r>
              <a:rPr lang="en-US" dirty="0" smtClean="0"/>
              <a:t> and 10</a:t>
            </a:r>
            <a:r>
              <a:rPr lang="en-US" baseline="30000" dirty="0" smtClean="0"/>
              <a:t>th</a:t>
            </a:r>
            <a:r>
              <a:rPr lang="en-US" dirty="0" smtClean="0"/>
              <a:t> grade. It is an expectation that you use parenthetical citations and a Works Cited at all times. </a:t>
            </a:r>
          </a:p>
          <a:p>
            <a:pPr marL="36900" indent="0">
              <a:buNone/>
            </a:pPr>
            <a:r>
              <a:rPr lang="en-US" dirty="0" smtClean="0"/>
              <a:t>If you need help with MLA, please see my website </a:t>
            </a:r>
            <a:r>
              <a:rPr lang="en-US" dirty="0" smtClean="0">
                <a:hlinkClick r:id="rId2"/>
              </a:rPr>
              <a:t>www.msjkeeler.com</a:t>
            </a:r>
            <a:r>
              <a:rPr lang="en-US" dirty="0" smtClean="0"/>
              <a:t> and I have linked some resources. I am also available for help during tutorial times. </a:t>
            </a:r>
          </a:p>
          <a:p>
            <a:pPr marL="36900" indent="0">
              <a:buNone/>
            </a:pPr>
            <a:endParaRPr lang="en-US" dirty="0"/>
          </a:p>
          <a:p>
            <a:pPr marL="36900" indent="0">
              <a:buNone/>
            </a:pPr>
            <a:r>
              <a:rPr lang="en-US" dirty="0" smtClean="0"/>
              <a:t>My best advice is to read and try your best. I can help a weak student. I cannot help a duplicitous one. </a:t>
            </a:r>
          </a:p>
        </p:txBody>
      </p:sp>
    </p:spTree>
    <p:extLst>
      <p:ext uri="{BB962C8B-B14F-4D97-AF65-F5344CB8AC3E}">
        <p14:creationId xmlns:p14="http://schemas.microsoft.com/office/powerpoint/2010/main" val="4055334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1460621"/>
            <a:ext cx="9590550" cy="1828813"/>
          </a:xfrm>
        </p:spPr>
        <p:txBody>
          <a:bodyPr/>
          <a:lstStyle/>
          <a:p>
            <a:r>
              <a:rPr lang="en-US" dirty="0" smtClean="0"/>
              <a:t>Areas of Exploration</a:t>
            </a:r>
            <a:endParaRPr lang="en-US" dirty="0"/>
          </a:p>
        </p:txBody>
      </p:sp>
      <p:sp>
        <p:nvSpPr>
          <p:cNvPr id="5" name="Text Placeholder 4"/>
          <p:cNvSpPr>
            <a:spLocks noGrp="1"/>
          </p:cNvSpPr>
          <p:nvPr>
            <p:ph type="body" idx="1"/>
          </p:nvPr>
        </p:nvSpPr>
        <p:spPr/>
        <p:txBody>
          <a:bodyPr/>
          <a:lstStyle/>
          <a:p>
            <a:r>
              <a:rPr lang="en-US" dirty="0" smtClean="0"/>
              <a:t>The following will be woven throughout the course. The corresponding questions will be asked and answered throughout our study. </a:t>
            </a:r>
            <a:endParaRPr lang="en-US" dirty="0"/>
          </a:p>
        </p:txBody>
      </p:sp>
    </p:spTree>
    <p:extLst>
      <p:ext uri="{BB962C8B-B14F-4D97-AF65-F5344CB8AC3E}">
        <p14:creationId xmlns:p14="http://schemas.microsoft.com/office/powerpoint/2010/main" val="4166393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Readers, Writers, and Texts</a:t>
            </a:r>
            <a:endParaRPr lang="en-US" dirty="0"/>
          </a:p>
        </p:txBody>
      </p:sp>
      <p:sp>
        <p:nvSpPr>
          <p:cNvPr id="3" name="Content Placeholder 2"/>
          <p:cNvSpPr>
            <a:spLocks noGrp="1"/>
          </p:cNvSpPr>
          <p:nvPr>
            <p:ph idx="1"/>
          </p:nvPr>
        </p:nvSpPr>
        <p:spPr/>
        <p:txBody>
          <a:bodyPr/>
          <a:lstStyle/>
          <a:p>
            <a:r>
              <a:rPr lang="en-US" dirty="0" smtClean="0"/>
              <a:t>This is a look in the nature of literature and its study. It will focus on key features of literary technique and formal study of how those techniques create meaning. It will also focus on the balance of the personal and academic response to literature. Questions addressed include:</a:t>
            </a:r>
          </a:p>
          <a:p>
            <a:pPr lvl="1"/>
            <a:r>
              <a:rPr lang="en-US" dirty="0" smtClean="0">
                <a:latin typeface="MyriadPro-Regular"/>
              </a:rPr>
              <a:t> </a:t>
            </a:r>
            <a:r>
              <a:rPr lang="en-US" dirty="0">
                <a:latin typeface="MyriadPro-Regular"/>
              </a:rPr>
              <a:t>Why and how do we study literature?</a:t>
            </a:r>
          </a:p>
          <a:p>
            <a:pPr lvl="1"/>
            <a:r>
              <a:rPr lang="en-US" dirty="0" smtClean="0">
                <a:latin typeface="MyriadPro-Regular"/>
              </a:rPr>
              <a:t>How </a:t>
            </a:r>
            <a:r>
              <a:rPr lang="en-US" dirty="0">
                <a:latin typeface="MyriadPro-Regular"/>
              </a:rPr>
              <a:t>are we affected by literary texts in various ways?</a:t>
            </a:r>
          </a:p>
          <a:p>
            <a:pPr lvl="1"/>
            <a:r>
              <a:rPr lang="en-US" dirty="0" smtClean="0">
                <a:latin typeface="MyriadPro-Regular"/>
              </a:rPr>
              <a:t>In </a:t>
            </a:r>
            <a:r>
              <a:rPr lang="en-US" dirty="0">
                <a:latin typeface="MyriadPro-Regular"/>
              </a:rPr>
              <a:t>what ways is meaning constructed, negotiated, expressed and interpreted?</a:t>
            </a:r>
          </a:p>
          <a:p>
            <a:pPr lvl="1"/>
            <a:r>
              <a:rPr lang="en-US" dirty="0" smtClean="0">
                <a:latin typeface="MyriadPro-Regular"/>
              </a:rPr>
              <a:t>How </a:t>
            </a:r>
            <a:r>
              <a:rPr lang="en-US" dirty="0">
                <a:latin typeface="MyriadPro-Regular"/>
              </a:rPr>
              <a:t>does language use vary among literary forms?</a:t>
            </a:r>
          </a:p>
          <a:p>
            <a:pPr lvl="1"/>
            <a:r>
              <a:rPr lang="en-US" dirty="0" smtClean="0">
                <a:latin typeface="MyriadPro-Regular"/>
              </a:rPr>
              <a:t>How </a:t>
            </a:r>
            <a:r>
              <a:rPr lang="en-US" dirty="0">
                <a:latin typeface="MyriadPro-Regular"/>
              </a:rPr>
              <a:t>does the structure or style of a literary text affect meaning?</a:t>
            </a:r>
          </a:p>
          <a:p>
            <a:pPr lvl="1"/>
            <a:r>
              <a:rPr lang="en-US" dirty="0" smtClean="0">
                <a:latin typeface="MyriadPro-Regular"/>
              </a:rPr>
              <a:t>How </a:t>
            </a:r>
            <a:r>
              <a:rPr lang="en-US" dirty="0">
                <a:latin typeface="MyriadPro-Regular"/>
              </a:rPr>
              <a:t>do literary texts offer insights and challenges?</a:t>
            </a:r>
            <a:endParaRPr lang="en-US" dirty="0" smtClean="0"/>
          </a:p>
          <a:p>
            <a:endParaRPr lang="en-US" dirty="0"/>
          </a:p>
        </p:txBody>
      </p:sp>
    </p:spTree>
    <p:extLst>
      <p:ext uri="{BB962C8B-B14F-4D97-AF65-F5344CB8AC3E}">
        <p14:creationId xmlns:p14="http://schemas.microsoft.com/office/powerpoint/2010/main" val="75423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Space</a:t>
            </a:r>
            <a:endParaRPr lang="en-US" dirty="0"/>
          </a:p>
        </p:txBody>
      </p:sp>
      <p:sp>
        <p:nvSpPr>
          <p:cNvPr id="3" name="Content Placeholder 2"/>
          <p:cNvSpPr>
            <a:spLocks noGrp="1"/>
          </p:cNvSpPr>
          <p:nvPr>
            <p:ph idx="1"/>
          </p:nvPr>
        </p:nvSpPr>
        <p:spPr/>
        <p:txBody>
          <a:bodyPr/>
          <a:lstStyle/>
          <a:p>
            <a:r>
              <a:rPr lang="en-US" dirty="0" smtClean="0"/>
              <a:t>This area looks at the cultural and contextual elements of literature. It asks us to evaluate works based on historical and cultural conditions of their setting, creation, publication, and how we as readers can relate. Questions addressed include:</a:t>
            </a:r>
          </a:p>
          <a:p>
            <a:pPr lvl="1"/>
            <a:r>
              <a:rPr lang="en-US" dirty="0" smtClean="0">
                <a:latin typeface="MyriadPro-Regular"/>
              </a:rPr>
              <a:t>How </a:t>
            </a:r>
            <a:r>
              <a:rPr lang="en-US" dirty="0">
                <a:latin typeface="MyriadPro-Regular"/>
              </a:rPr>
              <a:t>important is cultural or historical context to the production and reception of a literary text?</a:t>
            </a:r>
          </a:p>
          <a:p>
            <a:pPr lvl="1"/>
            <a:r>
              <a:rPr lang="en-US" dirty="0" smtClean="0">
                <a:latin typeface="MyriadPro-Regular"/>
              </a:rPr>
              <a:t>How </a:t>
            </a:r>
            <a:r>
              <a:rPr lang="en-US" dirty="0">
                <a:latin typeface="MyriadPro-Regular"/>
              </a:rPr>
              <a:t>do we approach literary texts from different times and cultures to our own?</a:t>
            </a:r>
          </a:p>
          <a:p>
            <a:pPr lvl="1"/>
            <a:r>
              <a:rPr lang="en-US" dirty="0" smtClean="0">
                <a:latin typeface="MyriadPro-Regular"/>
              </a:rPr>
              <a:t>To </a:t>
            </a:r>
            <a:r>
              <a:rPr lang="en-US" dirty="0">
                <a:latin typeface="MyriadPro-Regular"/>
              </a:rPr>
              <a:t>what extent do literary texts offer insight into another culture?</a:t>
            </a:r>
          </a:p>
          <a:p>
            <a:pPr lvl="1"/>
            <a:r>
              <a:rPr lang="en-US" dirty="0" smtClean="0">
                <a:latin typeface="MyriadPro-Regular"/>
              </a:rPr>
              <a:t>How </a:t>
            </a:r>
            <a:r>
              <a:rPr lang="en-US" dirty="0">
                <a:latin typeface="MyriadPro-Regular"/>
              </a:rPr>
              <a:t>does the meaning and impact of a literary text change over time?</a:t>
            </a:r>
          </a:p>
          <a:p>
            <a:pPr lvl="1"/>
            <a:r>
              <a:rPr lang="en-US" dirty="0" smtClean="0">
                <a:latin typeface="MyriadPro-Regular"/>
              </a:rPr>
              <a:t>How </a:t>
            </a:r>
            <a:r>
              <a:rPr lang="en-US" dirty="0">
                <a:latin typeface="MyriadPro-Regular"/>
              </a:rPr>
              <a:t>do literary texts reflect, represent or form a part of cultural practices?</a:t>
            </a:r>
          </a:p>
          <a:p>
            <a:pPr lvl="1"/>
            <a:r>
              <a:rPr lang="en-US" dirty="0" smtClean="0">
                <a:latin typeface="MyriadPro-Regular"/>
              </a:rPr>
              <a:t>How </a:t>
            </a:r>
            <a:r>
              <a:rPr lang="en-US" dirty="0">
                <a:latin typeface="MyriadPro-Regular"/>
              </a:rPr>
              <a:t>does language represent social distinctions and identities?</a:t>
            </a:r>
            <a:endParaRPr lang="en-US" dirty="0"/>
          </a:p>
        </p:txBody>
      </p:sp>
    </p:spTree>
    <p:extLst>
      <p:ext uri="{BB962C8B-B14F-4D97-AF65-F5344CB8AC3E}">
        <p14:creationId xmlns:p14="http://schemas.microsoft.com/office/powerpoint/2010/main" val="330117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Intertextuality</a:t>
            </a:r>
            <a:endParaRPr lang="en-US" dirty="0"/>
          </a:p>
        </p:txBody>
      </p:sp>
      <p:sp>
        <p:nvSpPr>
          <p:cNvPr id="3" name="Content Placeholder 2"/>
          <p:cNvSpPr>
            <a:spLocks noGrp="1"/>
          </p:cNvSpPr>
          <p:nvPr>
            <p:ph idx="1"/>
          </p:nvPr>
        </p:nvSpPr>
        <p:spPr/>
        <p:txBody>
          <a:bodyPr/>
          <a:lstStyle/>
          <a:p>
            <a:r>
              <a:rPr lang="en-US" dirty="0" smtClean="0"/>
              <a:t>This area of exploration asks us to see the connections among various pieces of literature, traditions, creators, or ideas. Questions addressed include:</a:t>
            </a:r>
          </a:p>
          <a:p>
            <a:pPr lvl="1"/>
            <a:r>
              <a:rPr lang="en-US" dirty="0" smtClean="0">
                <a:latin typeface="MyriadPro-Regular"/>
              </a:rPr>
              <a:t>How </a:t>
            </a:r>
            <a:r>
              <a:rPr lang="en-US" dirty="0">
                <a:latin typeface="MyriadPro-Regular"/>
              </a:rPr>
              <a:t>do literary texts adhere to and deviate from conventions associated with literary forms?</a:t>
            </a:r>
          </a:p>
          <a:p>
            <a:pPr lvl="1"/>
            <a:r>
              <a:rPr lang="en-US" dirty="0" smtClean="0">
                <a:latin typeface="MyriadPro-Regular"/>
              </a:rPr>
              <a:t>How </a:t>
            </a:r>
            <a:r>
              <a:rPr lang="en-US" dirty="0">
                <a:latin typeface="MyriadPro-Regular"/>
              </a:rPr>
              <a:t>do conventions and systems of reference evolve over time?</a:t>
            </a:r>
          </a:p>
          <a:p>
            <a:pPr lvl="1"/>
            <a:r>
              <a:rPr lang="en-US" dirty="0" smtClean="0">
                <a:latin typeface="MyriadPro-Regular"/>
              </a:rPr>
              <a:t>In </a:t>
            </a:r>
            <a:r>
              <a:rPr lang="en-US" dirty="0">
                <a:latin typeface="MyriadPro-Regular"/>
              </a:rPr>
              <a:t>what ways can diverse literary texts share points of similarity?</a:t>
            </a:r>
          </a:p>
          <a:p>
            <a:pPr lvl="1"/>
            <a:r>
              <a:rPr lang="en-US" dirty="0" smtClean="0">
                <a:latin typeface="MyriadPro-Regular"/>
              </a:rPr>
              <a:t>How </a:t>
            </a:r>
            <a:r>
              <a:rPr lang="en-US" dirty="0">
                <a:latin typeface="MyriadPro-Regular"/>
              </a:rPr>
              <a:t>valid is the notion of a “classic” literary text?</a:t>
            </a:r>
          </a:p>
          <a:p>
            <a:pPr lvl="1"/>
            <a:r>
              <a:rPr lang="en-US" dirty="0" smtClean="0">
                <a:latin typeface="MyriadPro-Regular"/>
              </a:rPr>
              <a:t>How </a:t>
            </a:r>
            <a:r>
              <a:rPr lang="en-US" dirty="0">
                <a:latin typeface="MyriadPro-Regular"/>
              </a:rPr>
              <a:t>can literary texts offer multiple perspectives of a single issue, topic or theme?</a:t>
            </a:r>
          </a:p>
          <a:p>
            <a:pPr lvl="1"/>
            <a:r>
              <a:rPr lang="en-US" dirty="0" smtClean="0">
                <a:latin typeface="MyriadPro-Regular"/>
              </a:rPr>
              <a:t>In </a:t>
            </a:r>
            <a:r>
              <a:rPr lang="en-US" dirty="0">
                <a:latin typeface="MyriadPro-Regular"/>
              </a:rPr>
              <a:t>what ways can comparison and interpretation be transformative?</a:t>
            </a:r>
            <a:endParaRPr lang="en-US" dirty="0"/>
          </a:p>
        </p:txBody>
      </p:sp>
    </p:spTree>
    <p:extLst>
      <p:ext uri="{BB962C8B-B14F-4D97-AF65-F5344CB8AC3E}">
        <p14:creationId xmlns:p14="http://schemas.microsoft.com/office/powerpoint/2010/main" val="3006972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1591250"/>
            <a:ext cx="9590550" cy="1828813"/>
          </a:xfrm>
        </p:spPr>
        <p:txBody>
          <a:bodyPr/>
          <a:lstStyle/>
          <a:p>
            <a:r>
              <a:rPr lang="en-US" dirty="0" smtClean="0"/>
              <a:t>Central Concepts</a:t>
            </a:r>
            <a:endParaRPr lang="en-US" dirty="0"/>
          </a:p>
        </p:txBody>
      </p:sp>
      <p:sp>
        <p:nvSpPr>
          <p:cNvPr id="5" name="Text Placeholder 4"/>
          <p:cNvSpPr>
            <a:spLocks noGrp="1"/>
          </p:cNvSpPr>
          <p:nvPr>
            <p:ph type="body" idx="1"/>
          </p:nvPr>
        </p:nvSpPr>
        <p:spPr/>
        <p:txBody>
          <a:bodyPr/>
          <a:lstStyle/>
          <a:p>
            <a:r>
              <a:rPr lang="en-US" dirty="0" smtClean="0"/>
              <a:t>These concepts will also be explored throughout the course. </a:t>
            </a:r>
            <a:endParaRPr lang="en-US" dirty="0"/>
          </a:p>
        </p:txBody>
      </p:sp>
    </p:spTree>
    <p:extLst>
      <p:ext uri="{BB962C8B-B14F-4D97-AF65-F5344CB8AC3E}">
        <p14:creationId xmlns:p14="http://schemas.microsoft.com/office/powerpoint/2010/main" val="850827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a:t>
            </a:r>
            <a:endParaRPr lang="en-US" dirty="0"/>
          </a:p>
        </p:txBody>
      </p:sp>
      <p:sp>
        <p:nvSpPr>
          <p:cNvPr id="5" name="Content Placeholder 4"/>
          <p:cNvSpPr>
            <a:spLocks noGrp="1"/>
          </p:cNvSpPr>
          <p:nvPr>
            <p:ph idx="1"/>
          </p:nvPr>
        </p:nvSpPr>
        <p:spPr/>
        <p:txBody>
          <a:bodyPr>
            <a:normAutofit/>
          </a:bodyPr>
          <a:lstStyle/>
          <a:p>
            <a:r>
              <a:rPr lang="en-US" dirty="0" smtClean="0"/>
              <a:t>This concept explores the identity of the author vs those of his or her characters. What differences exist? </a:t>
            </a:r>
          </a:p>
          <a:p>
            <a:r>
              <a:rPr lang="en-US" dirty="0" smtClean="0"/>
              <a:t>It also looks at the identity of the reader and how that identity shapes his or her analysis of the text. </a:t>
            </a:r>
            <a:endParaRPr lang="en-US" dirty="0"/>
          </a:p>
        </p:txBody>
      </p:sp>
    </p:spTree>
    <p:extLst>
      <p:ext uri="{BB962C8B-B14F-4D97-AF65-F5344CB8AC3E}">
        <p14:creationId xmlns:p14="http://schemas.microsoft.com/office/powerpoint/2010/main" val="3206349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normAutofit/>
          </a:bodyPr>
          <a:lstStyle/>
          <a:p>
            <a:r>
              <a:rPr lang="en-US" dirty="0" smtClean="0"/>
              <a:t>This concepts asks students to look at the cultural context of when the book was written and published. </a:t>
            </a:r>
          </a:p>
          <a:p>
            <a:r>
              <a:rPr lang="en-US" dirty="0" smtClean="0"/>
              <a:t>It asks them to analyze the impact of the literary tradition preceding the text. </a:t>
            </a:r>
          </a:p>
          <a:p>
            <a:r>
              <a:rPr lang="en-US" dirty="0" smtClean="0"/>
              <a:t>It also asks students to examine their own cultures in their responses to the literature.</a:t>
            </a:r>
            <a:endParaRPr lang="en-US" dirty="0"/>
          </a:p>
        </p:txBody>
      </p:sp>
    </p:spTree>
    <p:extLst>
      <p:ext uri="{BB962C8B-B14F-4D97-AF65-F5344CB8AC3E}">
        <p14:creationId xmlns:p14="http://schemas.microsoft.com/office/powerpoint/2010/main" val="1360483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lstStyle/>
          <a:p>
            <a:r>
              <a:rPr lang="en-US" dirty="0" smtClean="0"/>
              <a:t>I have been teaching at Jackson for 18 years. </a:t>
            </a:r>
          </a:p>
          <a:p>
            <a:r>
              <a:rPr lang="en-US" dirty="0" smtClean="0"/>
              <a:t>This is my sixth year teaching HL IB Literature, but my first year with the new curriculum. I am really excited about the changes and think the new course design is an improvement for our students. </a:t>
            </a:r>
          </a:p>
          <a:p>
            <a:r>
              <a:rPr lang="en-US" dirty="0" smtClean="0"/>
              <a:t>I also teach Y2 TOK and I am the EE Coordinator.  </a:t>
            </a:r>
          </a:p>
          <a:p>
            <a:r>
              <a:rPr lang="en-US" dirty="0" smtClean="0"/>
              <a:t>I am from both North and South Carolina. </a:t>
            </a:r>
          </a:p>
          <a:p>
            <a:r>
              <a:rPr lang="en-US" dirty="0" smtClean="0"/>
              <a:t>I attended College of Charleston and The Citadel (not the military part).</a:t>
            </a:r>
          </a:p>
          <a:p>
            <a:r>
              <a:rPr lang="en-US" dirty="0" smtClean="0"/>
              <a:t>I have one son, Asa, who attends Burgess Peterson Academy. </a:t>
            </a:r>
          </a:p>
          <a:p>
            <a:r>
              <a:rPr lang="en-US" dirty="0" smtClean="0"/>
              <a:t>I live in Clarkston right now and love it!</a:t>
            </a:r>
          </a:p>
          <a:p>
            <a:pPr marL="369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172396" y="3718649"/>
            <a:ext cx="2572662" cy="1929497"/>
          </a:xfrm>
          <a:prstGeom prst="rect">
            <a:avLst/>
          </a:prstGeom>
        </p:spPr>
      </p:pic>
    </p:spTree>
    <p:extLst>
      <p:ext uri="{BB962C8B-B14F-4D97-AF65-F5344CB8AC3E}">
        <p14:creationId xmlns:p14="http://schemas.microsoft.com/office/powerpoint/2010/main" val="19600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a:t>
            </a:r>
            <a:endParaRPr lang="en-US" dirty="0"/>
          </a:p>
        </p:txBody>
      </p:sp>
      <p:sp>
        <p:nvSpPr>
          <p:cNvPr id="3" name="Content Placeholder 2"/>
          <p:cNvSpPr>
            <a:spLocks noGrp="1"/>
          </p:cNvSpPr>
          <p:nvPr>
            <p:ph idx="1"/>
          </p:nvPr>
        </p:nvSpPr>
        <p:spPr/>
        <p:txBody>
          <a:bodyPr>
            <a:normAutofit/>
          </a:bodyPr>
          <a:lstStyle/>
          <a:p>
            <a:r>
              <a:rPr lang="en-US" dirty="0" smtClean="0"/>
              <a:t>This concept asks what role the imagination plays into the production, reception, and understanding of texts. </a:t>
            </a:r>
          </a:p>
          <a:p>
            <a:r>
              <a:rPr lang="en-US" dirty="0" smtClean="0"/>
              <a:t>It asks students to go beyond existing literary criticism in order to establish their own meanings.</a:t>
            </a:r>
          </a:p>
        </p:txBody>
      </p:sp>
    </p:spTree>
    <p:extLst>
      <p:ext uri="{BB962C8B-B14F-4D97-AF65-F5344CB8AC3E}">
        <p14:creationId xmlns:p14="http://schemas.microsoft.com/office/powerpoint/2010/main" val="2887270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t>This concept asks how writers establish communication between themselves and their audiences with their choice of style and structure. </a:t>
            </a:r>
          </a:p>
          <a:p>
            <a:r>
              <a:rPr lang="en-US" dirty="0" smtClean="0"/>
              <a:t>It asks what assumptions an author has made about his or her audience’s knowledge, values, and assumptions. </a:t>
            </a:r>
          </a:p>
          <a:p>
            <a:r>
              <a:rPr lang="en-US" dirty="0" smtClean="0"/>
              <a:t>It pushes students to see that meaning is not static when approaching literature. </a:t>
            </a:r>
            <a:endParaRPr lang="en-US" dirty="0"/>
          </a:p>
        </p:txBody>
      </p:sp>
    </p:spTree>
    <p:extLst>
      <p:ext uri="{BB962C8B-B14F-4D97-AF65-F5344CB8AC3E}">
        <p14:creationId xmlns:p14="http://schemas.microsoft.com/office/powerpoint/2010/main" val="4120375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3" name="Content Placeholder 2"/>
          <p:cNvSpPr>
            <a:spLocks noGrp="1"/>
          </p:cNvSpPr>
          <p:nvPr>
            <p:ph idx="1"/>
          </p:nvPr>
        </p:nvSpPr>
        <p:spPr/>
        <p:txBody>
          <a:bodyPr/>
          <a:lstStyle/>
          <a:p>
            <a:r>
              <a:rPr lang="en-US" dirty="0" smtClean="0"/>
              <a:t>This asks the students to analyze how an author’s perspective is reflected in his or her work. </a:t>
            </a:r>
            <a:endParaRPr lang="en-US" dirty="0"/>
          </a:p>
          <a:p>
            <a:r>
              <a:rPr lang="en-US" dirty="0" smtClean="0"/>
              <a:t>It also pushes them to see the multiplicity of perspectives in the texts apart from their own.</a:t>
            </a:r>
          </a:p>
          <a:p>
            <a:r>
              <a:rPr lang="en-US" dirty="0" smtClean="0"/>
              <a:t>Finally, it asks what role the reader’s perspective plays in evaluating literature and how literature itself has perhaps formed that perspective. </a:t>
            </a:r>
            <a:endParaRPr lang="en-US" dirty="0"/>
          </a:p>
        </p:txBody>
      </p:sp>
    </p:spTree>
    <p:extLst>
      <p:ext uri="{BB962C8B-B14F-4D97-AF65-F5344CB8AC3E}">
        <p14:creationId xmlns:p14="http://schemas.microsoft.com/office/powerpoint/2010/main" val="3989905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t>
            </a:r>
            <a:endParaRPr lang="en-US" dirty="0"/>
          </a:p>
        </p:txBody>
      </p:sp>
      <p:sp>
        <p:nvSpPr>
          <p:cNvPr id="3" name="Content Placeholder 2"/>
          <p:cNvSpPr>
            <a:spLocks noGrp="1"/>
          </p:cNvSpPr>
          <p:nvPr>
            <p:ph idx="1"/>
          </p:nvPr>
        </p:nvSpPr>
        <p:spPr/>
        <p:txBody>
          <a:bodyPr/>
          <a:lstStyle/>
          <a:p>
            <a:r>
              <a:rPr lang="en-US" dirty="0" smtClean="0"/>
              <a:t>This looks at intertextuality, as texts often harken to one another in subject matter, form, or meaning. </a:t>
            </a:r>
          </a:p>
          <a:p>
            <a:r>
              <a:rPr lang="en-US" dirty="0" smtClean="0"/>
              <a:t>Students will also look at the act of reading as transformative in itself. </a:t>
            </a:r>
            <a:endParaRPr lang="en-US" dirty="0"/>
          </a:p>
        </p:txBody>
      </p:sp>
    </p:spTree>
    <p:extLst>
      <p:ext uri="{BB962C8B-B14F-4D97-AF65-F5344CB8AC3E}">
        <p14:creationId xmlns:p14="http://schemas.microsoft.com/office/powerpoint/2010/main" val="3722616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r>
              <a:rPr lang="en-US" dirty="0" smtClean="0"/>
              <a:t>This looks at literature as a reflection of reality. </a:t>
            </a:r>
          </a:p>
          <a:p>
            <a:r>
              <a:rPr lang="en-US" dirty="0" smtClean="0"/>
              <a:t>To what extent can it or should it do so?</a:t>
            </a:r>
            <a:endParaRPr lang="en-US" dirty="0"/>
          </a:p>
        </p:txBody>
      </p:sp>
    </p:spTree>
    <p:extLst>
      <p:ext uri="{BB962C8B-B14F-4D97-AF65-F5344CB8AC3E}">
        <p14:creationId xmlns:p14="http://schemas.microsoft.com/office/powerpoint/2010/main" val="4099822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Global Issues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0945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92741"/>
            <a:ext cx="10353762" cy="970450"/>
          </a:xfrm>
        </p:spPr>
        <p:txBody>
          <a:bodyPr/>
          <a:lstStyle/>
          <a:p>
            <a:r>
              <a:rPr lang="en-US" dirty="0" smtClean="0"/>
              <a:t>Global Issues</a:t>
            </a:r>
            <a:endParaRPr lang="en-US" dirty="0"/>
          </a:p>
        </p:txBody>
      </p:sp>
      <p:sp>
        <p:nvSpPr>
          <p:cNvPr id="3" name="Content Placeholder 2"/>
          <p:cNvSpPr>
            <a:spLocks noGrp="1"/>
          </p:cNvSpPr>
          <p:nvPr>
            <p:ph idx="1"/>
          </p:nvPr>
        </p:nvSpPr>
        <p:spPr>
          <a:xfrm>
            <a:off x="913795" y="1163191"/>
            <a:ext cx="10353762" cy="5439315"/>
          </a:xfrm>
        </p:spPr>
        <p:txBody>
          <a:bodyPr>
            <a:normAutofit/>
          </a:bodyPr>
          <a:lstStyle/>
          <a:p>
            <a:r>
              <a:rPr lang="en-US" dirty="0" smtClean="0"/>
              <a:t>Global Issues will be dealt with throughout the course in reference to each text we study; however, they will be especially paramount when we get to the IO. Essentially, students are asked to</a:t>
            </a:r>
          </a:p>
          <a:p>
            <a:pPr lvl="1"/>
            <a:r>
              <a:rPr lang="en-US" dirty="0">
                <a:latin typeface="MyriadPro-Regular"/>
              </a:rPr>
              <a:t>Examine the ways in which the global issue of your choice is presented through the content and form </a:t>
            </a:r>
            <a:r>
              <a:rPr lang="en-US" dirty="0" smtClean="0">
                <a:latin typeface="MyriadPro-Regular"/>
              </a:rPr>
              <a:t>of two </a:t>
            </a:r>
            <a:r>
              <a:rPr lang="en-US" dirty="0">
                <a:latin typeface="MyriadPro-Regular"/>
              </a:rPr>
              <a:t>of the works that you have </a:t>
            </a:r>
            <a:r>
              <a:rPr lang="en-US" dirty="0" smtClean="0">
                <a:latin typeface="MyriadPro-Regular"/>
              </a:rPr>
              <a:t>studied.</a:t>
            </a:r>
          </a:p>
          <a:p>
            <a:r>
              <a:rPr lang="en-US" dirty="0" smtClean="0">
                <a:latin typeface="MyriadPro-Regular"/>
              </a:rPr>
              <a:t>The answer to the above prompt is directly pulled from prompts, notes, and discussions present in the Learner Portfolio. </a:t>
            </a:r>
          </a:p>
          <a:p>
            <a:r>
              <a:rPr lang="en-US" dirty="0" smtClean="0">
                <a:latin typeface="MyriadPro-Regular"/>
              </a:rPr>
              <a:t>In determining a Global Issue (and there is more on this on another presentation) students must find something that</a:t>
            </a:r>
          </a:p>
          <a:p>
            <a:pPr lvl="1"/>
            <a:r>
              <a:rPr lang="en-US" dirty="0" smtClean="0">
                <a:latin typeface="MyriadPro-Regular"/>
              </a:rPr>
              <a:t>Is significant on a large/wide scale</a:t>
            </a:r>
          </a:p>
          <a:p>
            <a:pPr lvl="1"/>
            <a:r>
              <a:rPr lang="en-US" dirty="0" smtClean="0">
                <a:latin typeface="MyriadPro-Regular"/>
              </a:rPr>
              <a:t>Is transnational</a:t>
            </a:r>
          </a:p>
          <a:p>
            <a:pPr lvl="1"/>
            <a:r>
              <a:rPr lang="en-US" dirty="0" smtClean="0">
                <a:latin typeface="MyriadPro-Regular"/>
              </a:rPr>
              <a:t>Is felt everyday in local contexts. </a:t>
            </a:r>
          </a:p>
          <a:p>
            <a:r>
              <a:rPr lang="en-US" dirty="0" smtClean="0">
                <a:latin typeface="MyriadPro-Regular"/>
              </a:rPr>
              <a:t>They are found within Fields of Inquiry that the IB has outlined and thus follow.</a:t>
            </a:r>
            <a:endParaRPr lang="en-US" dirty="0"/>
          </a:p>
        </p:txBody>
      </p:sp>
    </p:spTree>
    <p:extLst>
      <p:ext uri="{BB962C8B-B14F-4D97-AF65-F5344CB8AC3E}">
        <p14:creationId xmlns:p14="http://schemas.microsoft.com/office/powerpoint/2010/main" val="3168872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Identity, Community</a:t>
            </a:r>
            <a:endParaRPr lang="en-US" dirty="0"/>
          </a:p>
        </p:txBody>
      </p:sp>
      <p:sp>
        <p:nvSpPr>
          <p:cNvPr id="3" name="Content Placeholder 2"/>
          <p:cNvSpPr>
            <a:spLocks noGrp="1"/>
          </p:cNvSpPr>
          <p:nvPr>
            <p:ph idx="1"/>
          </p:nvPr>
        </p:nvSpPr>
        <p:spPr/>
        <p:txBody>
          <a:bodyPr/>
          <a:lstStyle/>
          <a:p>
            <a:r>
              <a:rPr lang="en-US" dirty="0">
                <a:latin typeface="MyriadPro-Regular"/>
              </a:rPr>
              <a:t>Students might focus on the way in which works explore aspects of family, class, race, ethnicity, </a:t>
            </a:r>
            <a:r>
              <a:rPr lang="en-US" dirty="0" smtClean="0">
                <a:latin typeface="MyriadPro-Regular"/>
              </a:rPr>
              <a:t>nationality, religion</a:t>
            </a:r>
            <a:r>
              <a:rPr lang="en-US" dirty="0">
                <a:latin typeface="MyriadPro-Regular"/>
              </a:rPr>
              <a:t>, gender and sexuality, and the way these impact on individuals and societies. They might also </a:t>
            </a:r>
            <a:r>
              <a:rPr lang="en-US" dirty="0" smtClean="0">
                <a:latin typeface="MyriadPro-Regular"/>
              </a:rPr>
              <a:t>focus on </a:t>
            </a:r>
            <a:r>
              <a:rPr lang="en-US" dirty="0">
                <a:latin typeface="MyriadPro-Regular"/>
              </a:rPr>
              <a:t>issues concerning migration, colonialism and nationalism.</a:t>
            </a:r>
            <a:endParaRPr lang="en-US" dirty="0"/>
          </a:p>
        </p:txBody>
      </p:sp>
    </p:spTree>
    <p:extLst>
      <p:ext uri="{BB962C8B-B14F-4D97-AF65-F5344CB8AC3E}">
        <p14:creationId xmlns:p14="http://schemas.microsoft.com/office/powerpoint/2010/main" val="3774569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Beliefs, Value, Education</a:t>
            </a:r>
            <a:endParaRPr lang="en-US" dirty="0"/>
          </a:p>
        </p:txBody>
      </p:sp>
      <p:sp>
        <p:nvSpPr>
          <p:cNvPr id="3" name="Content Placeholder 2"/>
          <p:cNvSpPr>
            <a:spLocks noGrp="1"/>
          </p:cNvSpPr>
          <p:nvPr>
            <p:ph idx="1"/>
          </p:nvPr>
        </p:nvSpPr>
        <p:spPr/>
        <p:txBody>
          <a:bodyPr/>
          <a:lstStyle/>
          <a:p>
            <a:r>
              <a:rPr lang="en-US" dirty="0">
                <a:latin typeface="MyriadPro-Regular"/>
              </a:rPr>
              <a:t>Students might focus on the way in which works explore the beliefs and values nurtured in </a:t>
            </a:r>
            <a:r>
              <a:rPr lang="en-US" dirty="0" smtClean="0">
                <a:latin typeface="MyriadPro-Regular"/>
              </a:rPr>
              <a:t>particular societies </a:t>
            </a:r>
            <a:r>
              <a:rPr lang="en-US" dirty="0">
                <a:latin typeface="MyriadPro-Regular"/>
              </a:rPr>
              <a:t>and the ways they shape individuals, communities and educational systems. They might </a:t>
            </a:r>
            <a:r>
              <a:rPr lang="en-US" dirty="0" smtClean="0">
                <a:latin typeface="MyriadPro-Regular"/>
              </a:rPr>
              <a:t>also explore </a:t>
            </a:r>
            <a:r>
              <a:rPr lang="en-US" dirty="0">
                <a:latin typeface="MyriadPro-Regular"/>
              </a:rPr>
              <a:t>the tensions that arise when there are conflicts of beliefs and values, and ethics.</a:t>
            </a:r>
            <a:endParaRPr lang="en-US" dirty="0"/>
          </a:p>
        </p:txBody>
      </p:sp>
    </p:spTree>
    <p:extLst>
      <p:ext uri="{BB962C8B-B14F-4D97-AF65-F5344CB8AC3E}">
        <p14:creationId xmlns:p14="http://schemas.microsoft.com/office/powerpoint/2010/main" val="2380743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Power, and Justice</a:t>
            </a:r>
            <a:endParaRPr lang="en-US" dirty="0"/>
          </a:p>
        </p:txBody>
      </p:sp>
      <p:sp>
        <p:nvSpPr>
          <p:cNvPr id="3" name="Content Placeholder 2"/>
          <p:cNvSpPr>
            <a:spLocks noGrp="1"/>
          </p:cNvSpPr>
          <p:nvPr>
            <p:ph idx="1"/>
          </p:nvPr>
        </p:nvSpPr>
        <p:spPr/>
        <p:txBody>
          <a:bodyPr/>
          <a:lstStyle/>
          <a:p>
            <a:r>
              <a:rPr lang="en-US" dirty="0">
                <a:latin typeface="MyriadPro-Regular"/>
              </a:rPr>
              <a:t>Students might focus on the ways in which works explore aspects of rights and responsibilities, </a:t>
            </a:r>
            <a:r>
              <a:rPr lang="en-US" dirty="0" smtClean="0">
                <a:latin typeface="MyriadPro-Regular"/>
              </a:rPr>
              <a:t>the workings </a:t>
            </a:r>
            <a:r>
              <a:rPr lang="en-US" dirty="0">
                <a:latin typeface="MyriadPro-Regular"/>
              </a:rPr>
              <a:t>and structures of governments and institutions. They might also investigate hierarchies of </a:t>
            </a:r>
            <a:r>
              <a:rPr lang="en-US" dirty="0" smtClean="0">
                <a:latin typeface="MyriadPro-Regular"/>
              </a:rPr>
              <a:t>power, the </a:t>
            </a:r>
            <a:r>
              <a:rPr lang="en-US" dirty="0">
                <a:latin typeface="MyriadPro-Regular"/>
              </a:rPr>
              <a:t>distribution of wealth and resources, the limits of justice and the law, equality and inequality, </a:t>
            </a:r>
            <a:r>
              <a:rPr lang="en-US" dirty="0" smtClean="0">
                <a:latin typeface="MyriadPro-Regular"/>
              </a:rPr>
              <a:t>human rights</a:t>
            </a:r>
            <a:r>
              <a:rPr lang="en-US" dirty="0">
                <a:latin typeface="MyriadPro-Regular"/>
              </a:rPr>
              <a:t>, and peace and conflict.</a:t>
            </a:r>
            <a:endParaRPr lang="en-US" dirty="0"/>
          </a:p>
        </p:txBody>
      </p:sp>
    </p:spTree>
    <p:extLst>
      <p:ext uri="{BB962C8B-B14F-4D97-AF65-F5344CB8AC3E}">
        <p14:creationId xmlns:p14="http://schemas.microsoft.com/office/powerpoint/2010/main" val="160105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97495"/>
            <a:ext cx="9440034" cy="673213"/>
          </a:xfrm>
        </p:spPr>
        <p:txBody>
          <a:bodyPr>
            <a:normAutofit fontScale="90000"/>
          </a:bodyPr>
          <a:lstStyle/>
          <a:p>
            <a:r>
              <a:rPr lang="en-US" sz="4800" dirty="0" smtClean="0"/>
              <a:t>Tech Codes</a:t>
            </a:r>
            <a:endParaRPr lang="en-US" sz="4800" dirty="0"/>
          </a:p>
        </p:txBody>
      </p:sp>
      <p:sp>
        <p:nvSpPr>
          <p:cNvPr id="3" name="Subtitle 2"/>
          <p:cNvSpPr>
            <a:spLocks noGrp="1"/>
          </p:cNvSpPr>
          <p:nvPr>
            <p:ph type="subTitle" idx="1"/>
          </p:nvPr>
        </p:nvSpPr>
        <p:spPr>
          <a:xfrm>
            <a:off x="1370693" y="888275"/>
            <a:ext cx="9440034" cy="5669280"/>
          </a:xfrm>
        </p:spPr>
        <p:txBody>
          <a:bodyPr>
            <a:normAutofit fontScale="92500" lnSpcReduction="20000"/>
          </a:bodyPr>
          <a:lstStyle/>
          <a:p>
            <a:r>
              <a:rPr lang="en-US" dirty="0" smtClean="0">
                <a:solidFill>
                  <a:srgbClr val="FF0000"/>
                </a:solidFill>
              </a:rPr>
              <a:t>Google Classroom </a:t>
            </a:r>
          </a:p>
          <a:p>
            <a:r>
              <a:rPr lang="en-US" dirty="0" smtClean="0"/>
              <a:t>Code</a:t>
            </a:r>
            <a:r>
              <a:rPr lang="en-US" dirty="0" smtClean="0"/>
              <a:t>: </a:t>
            </a:r>
            <a:r>
              <a:rPr lang="en-US" dirty="0" err="1" smtClean="0">
                <a:effectLst/>
              </a:rPr>
              <a:t>rhwamsl</a:t>
            </a:r>
            <a:endParaRPr lang="en-US" dirty="0" smtClean="0">
              <a:effectLst/>
            </a:endParaRPr>
          </a:p>
          <a:p>
            <a:r>
              <a:rPr lang="en-US" dirty="0" smtClean="0">
                <a:effectLst/>
              </a:rPr>
              <a:t>(Please do not drop last year’s class.)</a:t>
            </a:r>
            <a:endParaRPr lang="en-US" dirty="0" smtClean="0"/>
          </a:p>
          <a:p>
            <a:r>
              <a:rPr lang="en-US" dirty="0" smtClean="0">
                <a:solidFill>
                  <a:srgbClr val="FF0000"/>
                </a:solidFill>
              </a:rPr>
              <a:t>My Website</a:t>
            </a:r>
          </a:p>
          <a:p>
            <a:r>
              <a:rPr lang="en-US" dirty="0">
                <a:hlinkClick r:id="rId2"/>
              </a:rPr>
              <a:t>https://www.msjkeeler.com/401/login.php?redirect=/</a:t>
            </a:r>
            <a:r>
              <a:rPr lang="en-US" dirty="0" smtClean="0">
                <a:hlinkClick r:id="rId2"/>
              </a:rPr>
              <a:t>ib-literature-new-curriculum.html</a:t>
            </a:r>
            <a:r>
              <a:rPr lang="en-US" dirty="0" smtClean="0"/>
              <a:t>     password: </a:t>
            </a:r>
            <a:r>
              <a:rPr lang="en-US" dirty="0" err="1" smtClean="0"/>
              <a:t>Iheartreading</a:t>
            </a:r>
            <a:endParaRPr lang="en-US" dirty="0" smtClean="0"/>
          </a:p>
          <a:p>
            <a:endParaRPr lang="en-US" dirty="0" smtClean="0"/>
          </a:p>
          <a:p>
            <a:r>
              <a:rPr lang="en-US" dirty="0" smtClean="0">
                <a:solidFill>
                  <a:srgbClr val="FF0000"/>
                </a:solidFill>
              </a:rPr>
              <a:t>www.turnitin.com </a:t>
            </a:r>
            <a:r>
              <a:rPr lang="en-US" dirty="0" smtClean="0"/>
              <a:t>  </a:t>
            </a:r>
          </a:p>
          <a:p>
            <a:r>
              <a:rPr lang="en-US" dirty="0" smtClean="0"/>
              <a:t>code: </a:t>
            </a:r>
            <a:r>
              <a:rPr lang="en-US" dirty="0" smtClean="0">
                <a:effectLst/>
              </a:rPr>
              <a:t>   </a:t>
            </a:r>
            <a:r>
              <a:rPr lang="en-US" dirty="0">
                <a:effectLst/>
              </a:rPr>
              <a:t>28542953</a:t>
            </a:r>
            <a:r>
              <a:rPr lang="en-US" dirty="0" smtClean="0">
                <a:effectLst/>
              </a:rPr>
              <a:t>   key: Literature</a:t>
            </a:r>
          </a:p>
          <a:p>
            <a:endParaRPr lang="en-US" dirty="0" smtClean="0">
              <a:effectLst/>
            </a:endParaRPr>
          </a:p>
          <a:p>
            <a:r>
              <a:rPr lang="en-US" dirty="0" err="1" smtClean="0">
                <a:solidFill>
                  <a:srgbClr val="FF0000"/>
                </a:solidFill>
                <a:effectLst/>
              </a:rPr>
              <a:t>Managebac</a:t>
            </a:r>
            <a:endParaRPr lang="en-US" dirty="0" smtClean="0">
              <a:solidFill>
                <a:srgbClr val="FF0000"/>
              </a:solidFill>
              <a:effectLst/>
            </a:endParaRPr>
          </a:p>
          <a:p>
            <a:r>
              <a:rPr lang="en-US" dirty="0" smtClean="0">
                <a:hlinkClick r:id="rId3"/>
              </a:rPr>
              <a:t>https</a:t>
            </a:r>
            <a:r>
              <a:rPr lang="en-US" dirty="0">
                <a:hlinkClick r:id="rId3"/>
              </a:rPr>
              <a:t>://</a:t>
            </a:r>
            <a:r>
              <a:rPr lang="en-US" dirty="0" smtClean="0">
                <a:hlinkClick r:id="rId3"/>
              </a:rPr>
              <a:t>jacksonib.managebac.com/login</a:t>
            </a:r>
            <a:r>
              <a:rPr lang="en-US" dirty="0" smtClean="0"/>
              <a:t> </a:t>
            </a:r>
          </a:p>
          <a:p>
            <a:endParaRPr lang="en-US" smtClean="0">
              <a:solidFill>
                <a:srgbClr val="FF0000"/>
              </a:solidFill>
            </a:endParaRPr>
          </a:p>
          <a:p>
            <a:r>
              <a:rPr lang="en-US" smtClean="0">
                <a:solidFill>
                  <a:srgbClr val="FF0000"/>
                </a:solidFill>
              </a:rPr>
              <a:t>Kami</a:t>
            </a:r>
            <a:endParaRPr lang="en-US" dirty="0" smtClean="0">
              <a:solidFill>
                <a:srgbClr val="FF0000"/>
              </a:solidFill>
            </a:endParaRPr>
          </a:p>
          <a:p>
            <a:r>
              <a:rPr lang="en-US" dirty="0" smtClean="0"/>
              <a:t>You will need to download the Chrome extension. </a:t>
            </a:r>
          </a:p>
          <a:p>
            <a:endParaRPr lang="en-US" dirty="0"/>
          </a:p>
        </p:txBody>
      </p:sp>
    </p:spTree>
    <p:extLst>
      <p:ext uri="{BB962C8B-B14F-4D97-AF65-F5344CB8AC3E}">
        <p14:creationId xmlns:p14="http://schemas.microsoft.com/office/powerpoint/2010/main" val="2152355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Creativity, and the Imagination</a:t>
            </a:r>
            <a:endParaRPr lang="en-US" dirty="0"/>
          </a:p>
        </p:txBody>
      </p:sp>
      <p:sp>
        <p:nvSpPr>
          <p:cNvPr id="3" name="Content Placeholder 2"/>
          <p:cNvSpPr>
            <a:spLocks noGrp="1"/>
          </p:cNvSpPr>
          <p:nvPr>
            <p:ph idx="1"/>
          </p:nvPr>
        </p:nvSpPr>
        <p:spPr/>
        <p:txBody>
          <a:bodyPr/>
          <a:lstStyle/>
          <a:p>
            <a:r>
              <a:rPr lang="en-US" dirty="0">
                <a:latin typeface="MyriadPro-Regular"/>
              </a:rPr>
              <a:t>Students might focus on the ways in which works explore aspects of aesthetic inspiration, creation, </a:t>
            </a:r>
            <a:r>
              <a:rPr lang="en-US" dirty="0" smtClean="0">
                <a:latin typeface="MyriadPro-Regular"/>
              </a:rPr>
              <a:t>craft, and </a:t>
            </a:r>
            <a:r>
              <a:rPr lang="en-US" dirty="0">
                <a:latin typeface="MyriadPro-Regular"/>
              </a:rPr>
              <a:t>beauty. They might also focus on the shaping and challenging of perceptions through art, and </a:t>
            </a:r>
            <a:r>
              <a:rPr lang="en-US" dirty="0" smtClean="0">
                <a:latin typeface="MyriadPro-Regular"/>
              </a:rPr>
              <a:t>the function</a:t>
            </a:r>
            <a:r>
              <a:rPr lang="en-US" dirty="0">
                <a:latin typeface="MyriadPro-Regular"/>
              </a:rPr>
              <a:t>, value and effects of art in society.</a:t>
            </a:r>
            <a:endParaRPr lang="en-US" dirty="0"/>
          </a:p>
        </p:txBody>
      </p:sp>
    </p:spTree>
    <p:extLst>
      <p:ext uri="{BB962C8B-B14F-4D97-AF65-F5344CB8AC3E}">
        <p14:creationId xmlns:p14="http://schemas.microsoft.com/office/powerpoint/2010/main" val="1367118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Technology, and the Environment</a:t>
            </a:r>
            <a:endParaRPr lang="en-US" dirty="0"/>
          </a:p>
        </p:txBody>
      </p:sp>
      <p:sp>
        <p:nvSpPr>
          <p:cNvPr id="3" name="Content Placeholder 2"/>
          <p:cNvSpPr>
            <a:spLocks noGrp="1"/>
          </p:cNvSpPr>
          <p:nvPr>
            <p:ph idx="1"/>
          </p:nvPr>
        </p:nvSpPr>
        <p:spPr/>
        <p:txBody>
          <a:bodyPr/>
          <a:lstStyle/>
          <a:p>
            <a:r>
              <a:rPr lang="en-US" dirty="0">
                <a:latin typeface="MyriadPro-Regular"/>
              </a:rPr>
              <a:t>Students might focus on the ways in which works explore the relationship between humans and </a:t>
            </a:r>
            <a:r>
              <a:rPr lang="en-US" dirty="0" smtClean="0">
                <a:latin typeface="MyriadPro-Regular"/>
              </a:rPr>
              <a:t>the environment </a:t>
            </a:r>
            <a:r>
              <a:rPr lang="en-US" dirty="0">
                <a:latin typeface="MyriadPro-Regular"/>
              </a:rPr>
              <a:t>and the implications of technology and media for society. They might also consider the </a:t>
            </a:r>
            <a:r>
              <a:rPr lang="en-US" dirty="0" smtClean="0">
                <a:latin typeface="MyriadPro-Regular"/>
              </a:rPr>
              <a:t>idea of </a:t>
            </a:r>
            <a:r>
              <a:rPr lang="en-US" dirty="0">
                <a:latin typeface="MyriadPro-Regular"/>
              </a:rPr>
              <a:t>scientific development and progress.</a:t>
            </a:r>
            <a:endParaRPr lang="en-US" dirty="0"/>
          </a:p>
        </p:txBody>
      </p:sp>
    </p:spTree>
    <p:extLst>
      <p:ext uri="{BB962C8B-B14F-4D97-AF65-F5344CB8AC3E}">
        <p14:creationId xmlns:p14="http://schemas.microsoft.com/office/powerpoint/2010/main" val="2206617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Year One Texts</a:t>
            </a:r>
            <a:endParaRPr lang="en-US" dirty="0"/>
          </a:p>
        </p:txBody>
      </p:sp>
      <p:sp>
        <p:nvSpPr>
          <p:cNvPr id="5" name="Text Placeholder 4"/>
          <p:cNvSpPr>
            <a:spLocks noGrp="1"/>
          </p:cNvSpPr>
          <p:nvPr>
            <p:ph type="body" idx="1"/>
          </p:nvPr>
        </p:nvSpPr>
        <p:spPr/>
        <p:txBody>
          <a:bodyPr/>
          <a:lstStyle/>
          <a:p>
            <a:r>
              <a:rPr lang="en-US" dirty="0" smtClean="0"/>
              <a:t>This is a list of the texts studied in Year One in order of study. </a:t>
            </a:r>
            <a:endParaRPr lang="en-US" dirty="0"/>
          </a:p>
        </p:txBody>
      </p:sp>
    </p:spTree>
    <p:extLst>
      <p:ext uri="{BB962C8B-B14F-4D97-AF65-F5344CB8AC3E}">
        <p14:creationId xmlns:p14="http://schemas.microsoft.com/office/powerpoint/2010/main" val="2265765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Murakami, Haruki. Selected Short Stories</a:t>
            </a:r>
            <a:r>
              <a:rPr lang="en-US" i="1" dirty="0" smtClean="0"/>
              <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4306" y="885240"/>
            <a:ext cx="3095625" cy="4630320"/>
          </a:xfrm>
        </p:spPr>
      </p:pic>
      <p:sp>
        <p:nvSpPr>
          <p:cNvPr id="4" name="Text Placeholder 3"/>
          <p:cNvSpPr>
            <a:spLocks noGrp="1"/>
          </p:cNvSpPr>
          <p:nvPr>
            <p:ph type="body" sz="half" idx="2"/>
          </p:nvPr>
        </p:nvSpPr>
        <p:spPr/>
        <p:txBody>
          <a:bodyPr/>
          <a:lstStyle/>
          <a:p>
            <a:r>
              <a:rPr lang="en-US" dirty="0"/>
              <a:t>I selected this unit because it will allow an exploration of  formal aspects of fiction while pushing students to create their own interpretations of them. These stories are usually a favorite because we can approach them in a variety of ways. </a:t>
            </a:r>
            <a:r>
              <a:rPr lang="en-US" dirty="0" smtClean="0"/>
              <a:t>This unit pushes the inquiry process for the students and usually produces great discussions and debates on the form and purpose of literature. </a:t>
            </a:r>
            <a:endParaRPr lang="en-US" dirty="0"/>
          </a:p>
          <a:p>
            <a:endParaRPr lang="en-US" dirty="0"/>
          </a:p>
        </p:txBody>
      </p:sp>
    </p:spTree>
    <p:extLst>
      <p:ext uri="{BB962C8B-B14F-4D97-AF65-F5344CB8AC3E}">
        <p14:creationId xmlns:p14="http://schemas.microsoft.com/office/powerpoint/2010/main" val="1685919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smtClean="0"/>
              <a:t>Murakami, Haruki. Selected Short Stories.</a:t>
            </a:r>
            <a:endParaRPr lang="en-US" i="1" dirty="0"/>
          </a:p>
        </p:txBody>
      </p:sp>
      <p:sp>
        <p:nvSpPr>
          <p:cNvPr id="3" name="Content Placeholder 2"/>
          <p:cNvSpPr>
            <a:spLocks noGrp="1"/>
          </p:cNvSpPr>
          <p:nvPr>
            <p:ph idx="1"/>
          </p:nvPr>
        </p:nvSpPr>
        <p:spPr>
          <a:xfrm>
            <a:off x="913795" y="1227909"/>
            <a:ext cx="10353762" cy="5212080"/>
          </a:xfrm>
        </p:spPr>
        <p:txBody>
          <a:bodyPr>
            <a:normAutofit fontScale="55000" lnSpcReduction="20000"/>
          </a:bodyPr>
          <a:lstStyle/>
          <a:p>
            <a:r>
              <a:rPr lang="en-US" dirty="0" smtClean="0"/>
              <a:t>Areas of Exploration</a:t>
            </a:r>
          </a:p>
          <a:p>
            <a:pPr lvl="1"/>
            <a:r>
              <a:rPr lang="en-US" dirty="0" smtClean="0"/>
              <a:t>Readers, Writers, and Texts</a:t>
            </a:r>
          </a:p>
          <a:p>
            <a:pPr lvl="2"/>
            <a:r>
              <a:rPr lang="en-US" dirty="0" smtClean="0"/>
              <a:t>How and why do we study literature? </a:t>
            </a:r>
          </a:p>
          <a:p>
            <a:pPr lvl="2"/>
            <a:r>
              <a:rPr lang="en-US" dirty="0" smtClean="0"/>
              <a:t>How are we affected by literary texts in various ways?</a:t>
            </a:r>
          </a:p>
          <a:p>
            <a:pPr lvl="2"/>
            <a:r>
              <a:rPr lang="en-US" dirty="0" smtClean="0"/>
              <a:t>In what ways is meaning constructed, negotiated, expressed, and interpreted?</a:t>
            </a:r>
          </a:p>
          <a:p>
            <a:pPr lvl="2"/>
            <a:r>
              <a:rPr lang="en-US" dirty="0" smtClean="0"/>
              <a:t>How does language use vary among literary forms?</a:t>
            </a:r>
          </a:p>
          <a:p>
            <a:pPr lvl="2"/>
            <a:r>
              <a:rPr lang="en-US" dirty="0" smtClean="0"/>
              <a:t>How does the structure or style of a literary text affect meaning?</a:t>
            </a:r>
          </a:p>
          <a:p>
            <a:pPr lvl="1"/>
            <a:r>
              <a:rPr lang="en-US" dirty="0" smtClean="0"/>
              <a:t>Time and Space</a:t>
            </a:r>
          </a:p>
          <a:p>
            <a:pPr lvl="2"/>
            <a:r>
              <a:rPr lang="en-US" dirty="0"/>
              <a:t>How important is cultural or </a:t>
            </a:r>
            <a:r>
              <a:rPr lang="en-US" dirty="0" smtClean="0"/>
              <a:t>historical context </a:t>
            </a:r>
            <a:r>
              <a:rPr lang="en-US" dirty="0"/>
              <a:t>to the production and </a:t>
            </a:r>
            <a:r>
              <a:rPr lang="en-US" dirty="0" smtClean="0"/>
              <a:t>reception of </a:t>
            </a:r>
            <a:r>
              <a:rPr lang="en-US" dirty="0"/>
              <a:t>a literary text?</a:t>
            </a:r>
          </a:p>
          <a:p>
            <a:pPr lvl="2"/>
            <a:r>
              <a:rPr lang="en-US" dirty="0" smtClean="0"/>
              <a:t>How do we approach literary texts from different times and cultures as our own?</a:t>
            </a:r>
          </a:p>
          <a:p>
            <a:pPr lvl="2"/>
            <a:r>
              <a:rPr lang="en-US" dirty="0" smtClean="0"/>
              <a:t>To what extent do literary texts offer insight into another culture?</a:t>
            </a:r>
          </a:p>
          <a:p>
            <a:pPr lvl="2"/>
            <a:r>
              <a:rPr lang="en-US" dirty="0"/>
              <a:t>How do literary texts reflect, </a:t>
            </a:r>
            <a:r>
              <a:rPr lang="en-US" dirty="0" smtClean="0"/>
              <a:t>represent or </a:t>
            </a:r>
            <a:r>
              <a:rPr lang="en-US" dirty="0"/>
              <a:t>form a part of cultural practices</a:t>
            </a:r>
            <a:r>
              <a:rPr lang="en-US" dirty="0" smtClean="0"/>
              <a:t>?</a:t>
            </a:r>
          </a:p>
          <a:p>
            <a:pPr lvl="1"/>
            <a:r>
              <a:rPr lang="en-US" dirty="0" smtClean="0"/>
              <a:t>Intertextuality</a:t>
            </a:r>
          </a:p>
          <a:p>
            <a:pPr lvl="2"/>
            <a:r>
              <a:rPr lang="en-US" dirty="0"/>
              <a:t>How do literary texts adhere to </a:t>
            </a:r>
            <a:r>
              <a:rPr lang="en-US" dirty="0" smtClean="0"/>
              <a:t>and deviate </a:t>
            </a:r>
            <a:r>
              <a:rPr lang="en-US" dirty="0"/>
              <a:t>from conventions associated </a:t>
            </a:r>
            <a:r>
              <a:rPr lang="en-US" dirty="0" smtClean="0"/>
              <a:t>with literary </a:t>
            </a:r>
            <a:r>
              <a:rPr lang="en-US" dirty="0"/>
              <a:t>forms</a:t>
            </a:r>
            <a:r>
              <a:rPr lang="en-US" dirty="0" smtClean="0"/>
              <a:t>?</a:t>
            </a:r>
          </a:p>
          <a:p>
            <a:pPr lvl="2"/>
            <a:r>
              <a:rPr lang="en-US" dirty="0" smtClean="0"/>
              <a:t>How do conventions and systems of reference evolve over time?</a:t>
            </a:r>
          </a:p>
          <a:p>
            <a:pPr lvl="2"/>
            <a:r>
              <a:rPr lang="en-US" dirty="0"/>
              <a:t>How valid is the notion of a “</a:t>
            </a:r>
            <a:r>
              <a:rPr lang="en-US" dirty="0" smtClean="0"/>
              <a:t>classic” literary </a:t>
            </a:r>
            <a:r>
              <a:rPr lang="en-US" dirty="0"/>
              <a:t>text</a:t>
            </a:r>
            <a:r>
              <a:rPr lang="en-US" dirty="0" smtClean="0"/>
              <a:t>?</a:t>
            </a:r>
          </a:p>
          <a:p>
            <a:r>
              <a:rPr lang="en-US" dirty="0" smtClean="0"/>
              <a:t>Concepts</a:t>
            </a:r>
          </a:p>
          <a:p>
            <a:pPr lvl="1"/>
            <a:r>
              <a:rPr lang="en-US" dirty="0" smtClean="0"/>
              <a:t>Identity, culture, creativity, communication, perspective,  transformation, and representation</a:t>
            </a:r>
          </a:p>
          <a:p>
            <a:r>
              <a:rPr lang="en-US" dirty="0" smtClean="0"/>
              <a:t>Fields of Inquiry for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Science, Technology, and the Environment</a:t>
            </a:r>
          </a:p>
          <a:p>
            <a:pPr lvl="1"/>
            <a:endParaRPr lang="en-US" dirty="0" smtClean="0"/>
          </a:p>
          <a:p>
            <a:endParaRPr lang="en-US" dirty="0"/>
          </a:p>
        </p:txBody>
      </p:sp>
    </p:spTree>
    <p:extLst>
      <p:ext uri="{BB962C8B-B14F-4D97-AF65-F5344CB8AC3E}">
        <p14:creationId xmlns:p14="http://schemas.microsoft.com/office/powerpoint/2010/main" val="1896612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Ovid. </a:t>
            </a:r>
            <a:r>
              <a:rPr lang="en-US" i="1" dirty="0" smtClean="0"/>
              <a:t>Metamorphoses.</a:t>
            </a:r>
            <a:br>
              <a:rPr lang="en-US" i="1" dirty="0" smtClean="0"/>
            </a:br>
            <a:endParaRPr lang="en-US" i="1" dirty="0"/>
          </a:p>
        </p:txBody>
      </p:sp>
      <p:pic>
        <p:nvPicPr>
          <p:cNvPr id="5" name="Content Placeholder 4" descr="Mini-Store | GradeSav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4306" y="819150"/>
            <a:ext cx="3095625" cy="4762500"/>
          </a:xfrm>
        </p:spPr>
      </p:pic>
      <p:sp>
        <p:nvSpPr>
          <p:cNvPr id="4" name="Text Placeholder 3"/>
          <p:cNvSpPr>
            <a:spLocks noGrp="1"/>
          </p:cNvSpPr>
          <p:nvPr>
            <p:ph type="body" sz="half" idx="2"/>
          </p:nvPr>
        </p:nvSpPr>
        <p:spPr/>
        <p:txBody>
          <a:bodyPr/>
          <a:lstStyle/>
          <a:p>
            <a:r>
              <a:rPr lang="en-US" dirty="0"/>
              <a:t>I selected this work because it will allow an exploration of “classic” poetry, a chance to reinforce formal aspects of the genre, an investigation into the reception of a text of this kind, and create a link to future texts in the course. </a:t>
            </a:r>
            <a:r>
              <a:rPr lang="en-US" dirty="0" smtClean="0"/>
              <a:t>I wanted to also select something that was approachable but challenging in its form. </a:t>
            </a:r>
            <a:endParaRPr lang="en-US" dirty="0"/>
          </a:p>
          <a:p>
            <a:endParaRPr lang="en-US" dirty="0"/>
          </a:p>
        </p:txBody>
      </p:sp>
    </p:spTree>
    <p:extLst>
      <p:ext uri="{BB962C8B-B14F-4D97-AF65-F5344CB8AC3E}">
        <p14:creationId xmlns:p14="http://schemas.microsoft.com/office/powerpoint/2010/main" val="3595662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smtClean="0"/>
              <a:t>Ovid. Selections </a:t>
            </a:r>
            <a:r>
              <a:rPr lang="en-US" smtClean="0"/>
              <a:t>from </a:t>
            </a:r>
            <a:r>
              <a:rPr lang="en-US" i="1" smtClean="0"/>
              <a:t>Metamorphoses</a:t>
            </a:r>
            <a:r>
              <a:rPr lang="en-US" i="1" dirty="0" smtClean="0"/>
              <a:t>.</a:t>
            </a:r>
            <a:endParaRPr lang="en-US" i="1" dirty="0"/>
          </a:p>
        </p:txBody>
      </p:sp>
      <p:sp>
        <p:nvSpPr>
          <p:cNvPr id="3" name="Content Placeholder 2"/>
          <p:cNvSpPr>
            <a:spLocks noGrp="1"/>
          </p:cNvSpPr>
          <p:nvPr>
            <p:ph idx="1"/>
          </p:nvPr>
        </p:nvSpPr>
        <p:spPr>
          <a:xfrm>
            <a:off x="913795" y="1227909"/>
            <a:ext cx="10353762" cy="5212080"/>
          </a:xfrm>
        </p:spPr>
        <p:txBody>
          <a:bodyPr>
            <a:normAutofit fontScale="70000" lnSpcReduction="20000"/>
          </a:bodyPr>
          <a:lstStyle/>
          <a:p>
            <a:r>
              <a:rPr lang="en-US" dirty="0" smtClean="0"/>
              <a:t>Areas of Exploration</a:t>
            </a:r>
          </a:p>
          <a:p>
            <a:pPr lvl="1"/>
            <a:r>
              <a:rPr lang="en-US" dirty="0" smtClean="0"/>
              <a:t>Readers, Writers, and Texts</a:t>
            </a:r>
          </a:p>
          <a:p>
            <a:pPr lvl="2"/>
            <a:r>
              <a:rPr lang="en-US" dirty="0" smtClean="0"/>
              <a:t>How and why do we study literature? </a:t>
            </a:r>
          </a:p>
          <a:p>
            <a:pPr lvl="2"/>
            <a:r>
              <a:rPr lang="en-US" dirty="0" smtClean="0"/>
              <a:t>In what ways is meaning constructed, negotiated, expressed, and interpreted?</a:t>
            </a:r>
          </a:p>
          <a:p>
            <a:pPr lvl="2"/>
            <a:r>
              <a:rPr lang="en-US" dirty="0" smtClean="0"/>
              <a:t>How does language use vary among literary forms?</a:t>
            </a:r>
          </a:p>
          <a:p>
            <a:pPr lvl="2"/>
            <a:r>
              <a:rPr lang="en-US" dirty="0" smtClean="0"/>
              <a:t>How does the structure or style of a literary text affect meaning?</a:t>
            </a:r>
          </a:p>
          <a:p>
            <a:pPr lvl="1"/>
            <a:r>
              <a:rPr lang="en-US" dirty="0" smtClean="0"/>
              <a:t>Time and Space</a:t>
            </a:r>
          </a:p>
          <a:p>
            <a:pPr lvl="2"/>
            <a:r>
              <a:rPr lang="en-US" dirty="0" smtClean="0"/>
              <a:t>How do we approach literary texts from different times and cultures as our own?</a:t>
            </a:r>
          </a:p>
          <a:p>
            <a:pPr lvl="2"/>
            <a:r>
              <a:rPr lang="en-US" dirty="0"/>
              <a:t>How do literary texts reflect, </a:t>
            </a:r>
            <a:r>
              <a:rPr lang="en-US" dirty="0" smtClean="0"/>
              <a:t>represent or </a:t>
            </a:r>
            <a:r>
              <a:rPr lang="en-US" dirty="0"/>
              <a:t>form a part of cultural practices</a:t>
            </a:r>
            <a:r>
              <a:rPr lang="en-US" dirty="0" smtClean="0"/>
              <a:t>?</a:t>
            </a:r>
          </a:p>
          <a:p>
            <a:pPr lvl="1"/>
            <a:r>
              <a:rPr lang="en-US" dirty="0" smtClean="0"/>
              <a:t>Intertextuality</a:t>
            </a:r>
          </a:p>
          <a:p>
            <a:pPr lvl="2"/>
            <a:r>
              <a:rPr lang="en-US" dirty="0"/>
              <a:t>How do literary texts adhere to </a:t>
            </a:r>
            <a:r>
              <a:rPr lang="en-US" dirty="0" smtClean="0"/>
              <a:t>and deviate </a:t>
            </a:r>
            <a:r>
              <a:rPr lang="en-US" dirty="0"/>
              <a:t>from conventions associated </a:t>
            </a:r>
            <a:r>
              <a:rPr lang="en-US" dirty="0" smtClean="0"/>
              <a:t>with literary </a:t>
            </a:r>
            <a:r>
              <a:rPr lang="en-US" dirty="0"/>
              <a:t>forms</a:t>
            </a:r>
            <a:r>
              <a:rPr lang="en-US" dirty="0" smtClean="0"/>
              <a:t>?</a:t>
            </a:r>
          </a:p>
          <a:p>
            <a:pPr lvl="2"/>
            <a:r>
              <a:rPr lang="en-US" dirty="0"/>
              <a:t>How valid is the notion of a “</a:t>
            </a:r>
            <a:r>
              <a:rPr lang="en-US" dirty="0" smtClean="0"/>
              <a:t>classic” literary </a:t>
            </a:r>
            <a:r>
              <a:rPr lang="en-US" dirty="0"/>
              <a:t>text</a:t>
            </a:r>
            <a:r>
              <a:rPr lang="en-US" dirty="0" smtClean="0"/>
              <a:t>?</a:t>
            </a:r>
          </a:p>
          <a:p>
            <a:r>
              <a:rPr lang="en-US" dirty="0" smtClean="0"/>
              <a:t>Concepts</a:t>
            </a:r>
          </a:p>
          <a:p>
            <a:pPr lvl="1"/>
            <a:r>
              <a:rPr lang="en-US" dirty="0"/>
              <a:t>c</a:t>
            </a:r>
            <a:r>
              <a:rPr lang="en-US" dirty="0" smtClean="0"/>
              <a:t>ulture, creativity, communication, perspective,  transformation, and representation</a:t>
            </a:r>
          </a:p>
          <a:p>
            <a:r>
              <a:rPr lang="en-US" dirty="0" smtClean="0"/>
              <a:t>Fields of Inquiry for Global Issues:</a:t>
            </a:r>
          </a:p>
          <a:p>
            <a:pPr lvl="1"/>
            <a:r>
              <a:rPr lang="en-US" dirty="0" smtClean="0"/>
              <a:t>Culture, identity, and community</a:t>
            </a:r>
          </a:p>
          <a:p>
            <a:pPr lvl="1"/>
            <a:r>
              <a:rPr lang="en-US" dirty="0" smtClean="0"/>
              <a:t>Beliefs, values, and education</a:t>
            </a:r>
          </a:p>
          <a:p>
            <a:pPr lvl="1"/>
            <a:r>
              <a:rPr lang="en-US" dirty="0" smtClean="0"/>
              <a:t>Politics, power, and justice</a:t>
            </a:r>
          </a:p>
          <a:p>
            <a:pPr lvl="1"/>
            <a:r>
              <a:rPr lang="en-US" dirty="0" smtClean="0"/>
              <a:t>Art, creativity, and imagination</a:t>
            </a:r>
          </a:p>
          <a:p>
            <a:pPr lvl="1"/>
            <a:endParaRPr lang="en-US" dirty="0" smtClean="0"/>
          </a:p>
          <a:p>
            <a:endParaRPr lang="en-US" dirty="0"/>
          </a:p>
        </p:txBody>
      </p:sp>
    </p:spTree>
    <p:extLst>
      <p:ext uri="{BB962C8B-B14F-4D97-AF65-F5344CB8AC3E}">
        <p14:creationId xmlns:p14="http://schemas.microsoft.com/office/powerpoint/2010/main" val="3216604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Kundera, Milan. </a:t>
            </a:r>
            <a:r>
              <a:rPr lang="en-US" i="1" dirty="0" smtClean="0"/>
              <a:t>The Unbearable Lightness of Being. </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4306" y="931749"/>
            <a:ext cx="3095625" cy="4537301"/>
          </a:xfrm>
        </p:spPr>
      </p:pic>
      <p:sp>
        <p:nvSpPr>
          <p:cNvPr id="4" name="Text Placeholder 3"/>
          <p:cNvSpPr>
            <a:spLocks noGrp="1"/>
          </p:cNvSpPr>
          <p:nvPr>
            <p:ph type="body" sz="half" idx="2"/>
          </p:nvPr>
        </p:nvSpPr>
        <p:spPr/>
        <p:txBody>
          <a:bodyPr/>
          <a:lstStyle/>
          <a:p>
            <a:r>
              <a:rPr lang="en-US" dirty="0" smtClean="0"/>
              <a:t>Kundera is challenging or students. For many, this text is their first exposure to a non-linear text. I selected this work because it is academically and personally challenging for students. It also links well to later texts in that it touches upon political oppression, free will, the role of art in society, etc. </a:t>
            </a:r>
            <a:endParaRPr lang="en-US" dirty="0"/>
          </a:p>
          <a:p>
            <a:endParaRPr lang="en-US" dirty="0"/>
          </a:p>
        </p:txBody>
      </p:sp>
    </p:spTree>
    <p:extLst>
      <p:ext uri="{BB962C8B-B14F-4D97-AF65-F5344CB8AC3E}">
        <p14:creationId xmlns:p14="http://schemas.microsoft.com/office/powerpoint/2010/main" val="3112585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fontScale="90000"/>
          </a:bodyPr>
          <a:lstStyle/>
          <a:p>
            <a:r>
              <a:rPr lang="en-US" dirty="0" smtClean="0"/>
              <a:t>Kundera, Milan. </a:t>
            </a:r>
            <a:r>
              <a:rPr lang="en-US" i="1" dirty="0" smtClean="0"/>
              <a:t>The Unbearable Lightness of Being.</a:t>
            </a:r>
            <a:endParaRPr lang="en-US" i="1" dirty="0"/>
          </a:p>
        </p:txBody>
      </p:sp>
      <p:sp>
        <p:nvSpPr>
          <p:cNvPr id="3" name="Content Placeholder 2"/>
          <p:cNvSpPr>
            <a:spLocks noGrp="1"/>
          </p:cNvSpPr>
          <p:nvPr>
            <p:ph idx="1"/>
          </p:nvPr>
        </p:nvSpPr>
        <p:spPr>
          <a:xfrm>
            <a:off x="792610" y="1071154"/>
            <a:ext cx="10353762" cy="5212080"/>
          </a:xfrm>
        </p:spPr>
        <p:txBody>
          <a:bodyPr>
            <a:normAutofit fontScale="55000" lnSpcReduction="20000"/>
          </a:bodyPr>
          <a:lstStyle/>
          <a:p>
            <a:r>
              <a:rPr lang="en-US" dirty="0" smtClean="0"/>
              <a:t>Areas of Exploration</a:t>
            </a:r>
          </a:p>
          <a:p>
            <a:pPr lvl="1"/>
            <a:r>
              <a:rPr lang="en-US" dirty="0" smtClean="0"/>
              <a:t>Readers, Writers, and Texts</a:t>
            </a:r>
          </a:p>
          <a:p>
            <a:pPr lvl="2"/>
            <a:r>
              <a:rPr lang="en-US" dirty="0" smtClean="0"/>
              <a:t>How and why do we study literature? </a:t>
            </a:r>
          </a:p>
          <a:p>
            <a:pPr lvl="2"/>
            <a:r>
              <a:rPr lang="en-US" dirty="0" smtClean="0"/>
              <a:t>How are we affected by literary texts in various ways?</a:t>
            </a:r>
          </a:p>
          <a:p>
            <a:pPr lvl="2"/>
            <a:r>
              <a:rPr lang="en-US" dirty="0" smtClean="0"/>
              <a:t>In what ways is meaning constructed, negotiated, expressed, and interpreted?</a:t>
            </a:r>
          </a:p>
          <a:p>
            <a:pPr lvl="2"/>
            <a:r>
              <a:rPr lang="en-US" dirty="0" smtClean="0"/>
              <a:t>How does the structure or style of a literary text affect meaning?</a:t>
            </a:r>
          </a:p>
          <a:p>
            <a:pPr lvl="2"/>
            <a:r>
              <a:rPr lang="en-US" dirty="0" smtClean="0"/>
              <a:t>How do literary texts offer insights and challenges?</a:t>
            </a:r>
          </a:p>
          <a:p>
            <a:pPr lvl="1"/>
            <a:r>
              <a:rPr lang="en-US" dirty="0" smtClean="0"/>
              <a:t>Time and Space</a:t>
            </a:r>
          </a:p>
          <a:p>
            <a:pPr lvl="2"/>
            <a:r>
              <a:rPr lang="en-US" dirty="0"/>
              <a:t>How important is cultural or </a:t>
            </a:r>
            <a:r>
              <a:rPr lang="en-US" dirty="0" smtClean="0"/>
              <a:t>historical context </a:t>
            </a:r>
            <a:r>
              <a:rPr lang="en-US" dirty="0"/>
              <a:t>to the production and </a:t>
            </a:r>
            <a:r>
              <a:rPr lang="en-US" dirty="0" smtClean="0"/>
              <a:t>reception of </a:t>
            </a:r>
            <a:r>
              <a:rPr lang="en-US" dirty="0"/>
              <a:t>a literary text?</a:t>
            </a:r>
          </a:p>
          <a:p>
            <a:pPr lvl="2"/>
            <a:r>
              <a:rPr lang="en-US" dirty="0" smtClean="0"/>
              <a:t>To what extent do literary texts offer insight into another culture?</a:t>
            </a:r>
          </a:p>
          <a:p>
            <a:pPr lvl="2"/>
            <a:r>
              <a:rPr lang="en-US" dirty="0"/>
              <a:t>How do literary texts reflect, </a:t>
            </a:r>
            <a:r>
              <a:rPr lang="en-US" dirty="0" smtClean="0"/>
              <a:t>represent or </a:t>
            </a:r>
            <a:r>
              <a:rPr lang="en-US" dirty="0"/>
              <a:t>form a part of cultural practices</a:t>
            </a:r>
            <a:r>
              <a:rPr lang="en-US" dirty="0" smtClean="0"/>
              <a:t>?</a:t>
            </a:r>
          </a:p>
          <a:p>
            <a:pPr lvl="1"/>
            <a:r>
              <a:rPr lang="en-US" dirty="0" smtClean="0"/>
              <a:t>Intertextuality</a:t>
            </a:r>
          </a:p>
          <a:p>
            <a:pPr lvl="2"/>
            <a:r>
              <a:rPr lang="en-US" dirty="0"/>
              <a:t>How do literary texts adhere to </a:t>
            </a:r>
            <a:r>
              <a:rPr lang="en-US" dirty="0" smtClean="0"/>
              <a:t>and deviate </a:t>
            </a:r>
            <a:r>
              <a:rPr lang="en-US" dirty="0"/>
              <a:t>from conventions associated </a:t>
            </a:r>
            <a:r>
              <a:rPr lang="en-US" dirty="0" smtClean="0"/>
              <a:t>with literary </a:t>
            </a:r>
            <a:r>
              <a:rPr lang="en-US" dirty="0"/>
              <a:t>forms</a:t>
            </a:r>
            <a:r>
              <a:rPr lang="en-US" dirty="0" smtClean="0"/>
              <a:t>?</a:t>
            </a:r>
          </a:p>
          <a:p>
            <a:pPr lvl="2"/>
            <a:r>
              <a:rPr lang="en-US" dirty="0"/>
              <a:t>How can literary texts offer </a:t>
            </a:r>
            <a:r>
              <a:rPr lang="en-US" dirty="0" smtClean="0"/>
              <a:t>multiple perspectives </a:t>
            </a:r>
            <a:r>
              <a:rPr lang="en-US" dirty="0"/>
              <a:t>of a single issue, topic </a:t>
            </a:r>
            <a:r>
              <a:rPr lang="en-US" dirty="0" smtClean="0"/>
              <a:t>or theme</a:t>
            </a:r>
            <a:r>
              <a:rPr lang="en-US" dirty="0"/>
              <a:t>?</a:t>
            </a:r>
          </a:p>
          <a:p>
            <a:r>
              <a:rPr lang="en-US" dirty="0" smtClean="0"/>
              <a:t>Concepts</a:t>
            </a:r>
          </a:p>
          <a:p>
            <a:pPr lvl="1"/>
            <a:r>
              <a:rPr lang="en-US" dirty="0" smtClean="0"/>
              <a:t>Identity, culture, communication, perspective, and representation</a:t>
            </a:r>
          </a:p>
          <a:p>
            <a:r>
              <a:rPr lang="en-US" dirty="0" smtClean="0"/>
              <a:t>Fields of Inquiry for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a:t>
            </a:r>
          </a:p>
        </p:txBody>
      </p:sp>
    </p:spTree>
    <p:extLst>
      <p:ext uri="{BB962C8B-B14F-4D97-AF65-F5344CB8AC3E}">
        <p14:creationId xmlns:p14="http://schemas.microsoft.com/office/powerpoint/2010/main" val="1388096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Capote, Truman. </a:t>
            </a:r>
            <a:r>
              <a:rPr lang="en-US" i="1" dirty="0" smtClean="0"/>
              <a:t>In Cold Blood</a:t>
            </a:r>
            <a:r>
              <a:rPr lang="en-US" dirty="0" smtClean="0"/>
              <a:t>. </a:t>
            </a:r>
            <a:r>
              <a:rPr lang="en-US" i="1" dirty="0" smtClean="0"/>
              <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86840" y="931749"/>
            <a:ext cx="2950557" cy="4537301"/>
          </a:xfrm>
        </p:spPr>
      </p:pic>
      <p:sp>
        <p:nvSpPr>
          <p:cNvPr id="4" name="Text Placeholder 3"/>
          <p:cNvSpPr>
            <a:spLocks noGrp="1"/>
          </p:cNvSpPr>
          <p:nvPr>
            <p:ph type="body" sz="half" idx="2"/>
          </p:nvPr>
        </p:nvSpPr>
        <p:spPr/>
        <p:txBody>
          <a:bodyPr/>
          <a:lstStyle/>
          <a:p>
            <a:r>
              <a:rPr lang="en-US" dirty="0" smtClean="0"/>
              <a:t>This is my non-fiction selection. Students usually enjoy exploring the structure, voice, and characterization present in the text. Discussions about its presentation of gender, race, sexuality, religion, etc. are usually fruitful. </a:t>
            </a:r>
            <a:endParaRPr lang="en-US" dirty="0"/>
          </a:p>
          <a:p>
            <a:endParaRPr lang="en-US" dirty="0"/>
          </a:p>
        </p:txBody>
      </p:sp>
    </p:spTree>
    <p:extLst>
      <p:ext uri="{BB962C8B-B14F-4D97-AF65-F5344CB8AC3E}">
        <p14:creationId xmlns:p14="http://schemas.microsoft.com/office/powerpoint/2010/main" val="3082044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9337"/>
            <a:ext cx="10353762" cy="970450"/>
          </a:xfrm>
        </p:spPr>
        <p:txBody>
          <a:bodyPr/>
          <a:lstStyle/>
          <a:p>
            <a:r>
              <a:rPr lang="en-US" dirty="0" smtClean="0"/>
              <a:t>Description (from the </a:t>
            </a:r>
            <a:r>
              <a:rPr lang="en-US" dirty="0" smtClean="0">
                <a:hlinkClick r:id="rId2" action="ppaction://hlinkfile"/>
              </a:rPr>
              <a:t> Guide</a:t>
            </a:r>
            <a:r>
              <a:rPr lang="en-US" dirty="0" smtClean="0"/>
              <a:t>)</a:t>
            </a:r>
            <a:endParaRPr lang="en-US" dirty="0"/>
          </a:p>
        </p:txBody>
      </p:sp>
      <p:sp>
        <p:nvSpPr>
          <p:cNvPr id="3" name="Content Placeholder 2"/>
          <p:cNvSpPr>
            <a:spLocks noGrp="1"/>
          </p:cNvSpPr>
          <p:nvPr>
            <p:ph idx="1"/>
          </p:nvPr>
        </p:nvSpPr>
        <p:spPr>
          <a:xfrm>
            <a:off x="195943" y="966651"/>
            <a:ext cx="11704320" cy="5747658"/>
          </a:xfrm>
        </p:spPr>
        <p:txBody>
          <a:bodyPr>
            <a:normAutofit/>
          </a:bodyPr>
          <a:lstStyle/>
          <a:p>
            <a:r>
              <a:rPr lang="en-US" sz="1800" dirty="0" smtClean="0"/>
              <a:t>The course is “designed </a:t>
            </a:r>
            <a:r>
              <a:rPr lang="en-US" sz="1800" dirty="0"/>
              <a:t>for students from a wide variety </a:t>
            </a:r>
            <a:r>
              <a:rPr lang="en-US" sz="1800" dirty="0" smtClean="0"/>
              <a:t>of linguistic </a:t>
            </a:r>
            <a:r>
              <a:rPr lang="en-US" sz="1800" dirty="0"/>
              <a:t>and cultural backgrounds who have experience of using the language of the course in </a:t>
            </a:r>
            <a:r>
              <a:rPr lang="en-US" sz="1800" dirty="0" smtClean="0"/>
              <a:t>an educational </a:t>
            </a:r>
            <a:r>
              <a:rPr lang="en-US" sz="1800" dirty="0"/>
              <a:t>context</a:t>
            </a:r>
            <a:r>
              <a:rPr lang="en-US" sz="1800" dirty="0" smtClean="0"/>
              <a:t>.”</a:t>
            </a:r>
          </a:p>
          <a:p>
            <a:r>
              <a:rPr lang="en-US" sz="1800" dirty="0" smtClean="0"/>
              <a:t> The </a:t>
            </a:r>
            <a:r>
              <a:rPr lang="en-US" sz="1800" dirty="0"/>
              <a:t>language profile of students taking these courses will vary, but their receptive, productive </a:t>
            </a:r>
            <a:r>
              <a:rPr lang="en-US" sz="1800" dirty="0" smtClean="0"/>
              <a:t>and interactive </a:t>
            </a:r>
            <a:r>
              <a:rPr lang="en-US" sz="1800" dirty="0"/>
              <a:t>skills should be strong and the expectation is that the course will consolidate them </a:t>
            </a:r>
            <a:r>
              <a:rPr lang="en-US" sz="1800" dirty="0" smtClean="0"/>
              <a:t>further.</a:t>
            </a:r>
          </a:p>
          <a:p>
            <a:r>
              <a:rPr lang="en-US" sz="1800" dirty="0" smtClean="0"/>
              <a:t>Students </a:t>
            </a:r>
            <a:r>
              <a:rPr lang="en-US" sz="1800" dirty="0"/>
              <a:t>are expected to develop their proficiency, fluency and linguistic range, and in particular to </a:t>
            </a:r>
            <a:r>
              <a:rPr lang="en-US" sz="1800" dirty="0" smtClean="0"/>
              <a:t>acquire the </a:t>
            </a:r>
            <a:r>
              <a:rPr lang="en-US" sz="1800" dirty="0"/>
              <a:t>vocabulary appropriate to the analysis of texts. They will also deepen their understanding of a </a:t>
            </a:r>
            <a:r>
              <a:rPr lang="en-US" sz="1800" dirty="0" smtClean="0"/>
              <a:t>wide variety </a:t>
            </a:r>
            <a:r>
              <a:rPr lang="en-US" sz="1800" dirty="0"/>
              <a:t>of concepts explored through literary and non-literary texts in order to interpret, </a:t>
            </a:r>
            <a:r>
              <a:rPr lang="en-US" sz="1800" dirty="0" smtClean="0"/>
              <a:t>analyze, evaluate and </a:t>
            </a:r>
            <a:r>
              <a:rPr lang="en-US" sz="1800" dirty="0"/>
              <a:t>then communicate this understanding in clear, organized and developed products.</a:t>
            </a:r>
          </a:p>
          <a:p>
            <a:r>
              <a:rPr lang="en-US" sz="1800" dirty="0" smtClean="0"/>
              <a:t>All </a:t>
            </a:r>
            <a:r>
              <a:rPr lang="en-US" sz="1800" dirty="0"/>
              <a:t>three courses explore elements of language, literature and performance and focus on</a:t>
            </a:r>
            <a:r>
              <a:rPr lang="en-US" sz="1800" dirty="0" smtClean="0"/>
              <a:t>:</a:t>
            </a:r>
          </a:p>
          <a:p>
            <a:pPr lvl="1"/>
            <a:r>
              <a:rPr lang="en-US" dirty="0" smtClean="0"/>
              <a:t>• </a:t>
            </a:r>
            <a:r>
              <a:rPr lang="en-US" dirty="0"/>
              <a:t>the relationships between readers, writers and texts</a:t>
            </a:r>
          </a:p>
          <a:p>
            <a:pPr lvl="1"/>
            <a:r>
              <a:rPr lang="en-US" dirty="0"/>
              <a:t>• the range and functions of texts across geographical space and historical time</a:t>
            </a:r>
          </a:p>
          <a:p>
            <a:pPr lvl="1"/>
            <a:r>
              <a:rPr lang="en-US" dirty="0"/>
              <a:t>• aspects of intertextuality</a:t>
            </a:r>
            <a:r>
              <a:rPr lang="en-US" dirty="0" smtClean="0"/>
              <a:t>.</a:t>
            </a:r>
          </a:p>
          <a:p>
            <a:r>
              <a:rPr lang="en-US" sz="1800" dirty="0"/>
              <a:t>Students will focus exclusively on literary texts, adopting a variety of approaches to textual </a:t>
            </a:r>
            <a:r>
              <a:rPr lang="en-US" sz="1800" dirty="0" smtClean="0"/>
              <a:t>criticism. Students </a:t>
            </a:r>
            <a:r>
              <a:rPr lang="en-US" sz="1800" dirty="0"/>
              <a:t>explore the nature of literature, the aesthetic function of literary language and textuality, and </a:t>
            </a:r>
            <a:r>
              <a:rPr lang="en-US" sz="1800" dirty="0" smtClean="0"/>
              <a:t>the relationship </a:t>
            </a:r>
            <a:r>
              <a:rPr lang="en-US" sz="1800" dirty="0"/>
              <a:t>between literature and the world.</a:t>
            </a:r>
          </a:p>
        </p:txBody>
      </p:sp>
    </p:spTree>
    <p:extLst>
      <p:ext uri="{BB962C8B-B14F-4D97-AF65-F5344CB8AC3E}">
        <p14:creationId xmlns:p14="http://schemas.microsoft.com/office/powerpoint/2010/main" val="4270620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smtClean="0"/>
              <a:t>Capote, Truman. </a:t>
            </a:r>
            <a:r>
              <a:rPr lang="en-US" i="1" dirty="0" smtClean="0"/>
              <a:t>In Cold Blood.</a:t>
            </a:r>
            <a:endParaRPr lang="en-US" i="1" dirty="0"/>
          </a:p>
        </p:txBody>
      </p:sp>
      <p:sp>
        <p:nvSpPr>
          <p:cNvPr id="3" name="Content Placeholder 2"/>
          <p:cNvSpPr>
            <a:spLocks noGrp="1"/>
          </p:cNvSpPr>
          <p:nvPr>
            <p:ph idx="1"/>
          </p:nvPr>
        </p:nvSpPr>
        <p:spPr>
          <a:xfrm>
            <a:off x="913795" y="1227909"/>
            <a:ext cx="10353762" cy="5212080"/>
          </a:xfrm>
        </p:spPr>
        <p:txBody>
          <a:bodyPr>
            <a:normAutofit fontScale="55000" lnSpcReduction="20000"/>
          </a:bodyPr>
          <a:lstStyle/>
          <a:p>
            <a:r>
              <a:rPr lang="en-US" dirty="0" smtClean="0"/>
              <a:t>Areas of Exploration</a:t>
            </a:r>
          </a:p>
          <a:p>
            <a:pPr lvl="1"/>
            <a:r>
              <a:rPr lang="en-US" dirty="0" smtClean="0"/>
              <a:t>Readers, Writers, and Texts</a:t>
            </a:r>
          </a:p>
          <a:p>
            <a:pPr lvl="2"/>
            <a:r>
              <a:rPr lang="en-US" dirty="0" smtClean="0"/>
              <a:t>How and why do we study literature? </a:t>
            </a:r>
          </a:p>
          <a:p>
            <a:pPr lvl="2"/>
            <a:r>
              <a:rPr lang="en-US" dirty="0" smtClean="0"/>
              <a:t>In what ways is meaning constructed, negotiated, expressed, and interpreted?</a:t>
            </a:r>
          </a:p>
          <a:p>
            <a:pPr lvl="2"/>
            <a:r>
              <a:rPr lang="en-US" dirty="0" smtClean="0"/>
              <a:t>How does the structure or style of a literary text affect meaning?</a:t>
            </a:r>
          </a:p>
          <a:p>
            <a:pPr lvl="2"/>
            <a:r>
              <a:rPr lang="en-US" dirty="0" smtClean="0"/>
              <a:t>How do literary texts offer insights and challenges?</a:t>
            </a:r>
          </a:p>
          <a:p>
            <a:pPr lvl="1"/>
            <a:r>
              <a:rPr lang="en-US" dirty="0" smtClean="0"/>
              <a:t>Time and Space</a:t>
            </a:r>
          </a:p>
          <a:p>
            <a:pPr lvl="2"/>
            <a:r>
              <a:rPr lang="en-US" dirty="0"/>
              <a:t>How important is cultural or </a:t>
            </a:r>
            <a:r>
              <a:rPr lang="en-US" dirty="0" smtClean="0"/>
              <a:t>historical context </a:t>
            </a:r>
            <a:r>
              <a:rPr lang="en-US" dirty="0"/>
              <a:t>to the production and </a:t>
            </a:r>
            <a:r>
              <a:rPr lang="en-US" dirty="0" smtClean="0"/>
              <a:t>reception of </a:t>
            </a:r>
            <a:r>
              <a:rPr lang="en-US" dirty="0"/>
              <a:t>a literary text?</a:t>
            </a:r>
          </a:p>
          <a:p>
            <a:pPr lvl="2"/>
            <a:r>
              <a:rPr lang="en-US" dirty="0" smtClean="0"/>
              <a:t>How </a:t>
            </a:r>
            <a:r>
              <a:rPr lang="en-US" dirty="0"/>
              <a:t>do literary texts reflect, </a:t>
            </a:r>
            <a:r>
              <a:rPr lang="en-US" dirty="0" smtClean="0"/>
              <a:t>represent or </a:t>
            </a:r>
            <a:r>
              <a:rPr lang="en-US" dirty="0"/>
              <a:t>form a part of cultural practices</a:t>
            </a:r>
            <a:r>
              <a:rPr lang="en-US" dirty="0" smtClean="0"/>
              <a:t>?</a:t>
            </a:r>
          </a:p>
          <a:p>
            <a:pPr lvl="2"/>
            <a:r>
              <a:rPr lang="en-US" dirty="0"/>
              <a:t>How does language represent </a:t>
            </a:r>
            <a:r>
              <a:rPr lang="en-US" dirty="0" smtClean="0"/>
              <a:t>social distinctions </a:t>
            </a:r>
            <a:r>
              <a:rPr lang="en-US" dirty="0"/>
              <a:t>and identities?</a:t>
            </a:r>
            <a:endParaRPr lang="en-US" dirty="0" smtClean="0"/>
          </a:p>
          <a:p>
            <a:pPr lvl="1"/>
            <a:r>
              <a:rPr lang="en-US" dirty="0" smtClean="0"/>
              <a:t>Intertextuality</a:t>
            </a:r>
          </a:p>
          <a:p>
            <a:pPr lvl="2"/>
            <a:r>
              <a:rPr lang="en-US" dirty="0"/>
              <a:t>How do literary texts adhere to </a:t>
            </a:r>
            <a:r>
              <a:rPr lang="en-US" dirty="0" smtClean="0"/>
              <a:t>and deviate </a:t>
            </a:r>
            <a:r>
              <a:rPr lang="en-US" dirty="0"/>
              <a:t>from conventions associated </a:t>
            </a:r>
            <a:r>
              <a:rPr lang="en-US" dirty="0" smtClean="0"/>
              <a:t>with literary </a:t>
            </a:r>
            <a:r>
              <a:rPr lang="en-US" dirty="0"/>
              <a:t>forms</a:t>
            </a:r>
            <a:r>
              <a:rPr lang="en-US" dirty="0" smtClean="0"/>
              <a:t>?</a:t>
            </a:r>
          </a:p>
          <a:p>
            <a:pPr lvl="2"/>
            <a:r>
              <a:rPr lang="en-US" dirty="0"/>
              <a:t>How do literary texts reflect, </a:t>
            </a:r>
            <a:r>
              <a:rPr lang="en-US" dirty="0" smtClean="0"/>
              <a:t>represent or </a:t>
            </a:r>
            <a:r>
              <a:rPr lang="en-US" dirty="0"/>
              <a:t>form a part of cultural practices?</a:t>
            </a:r>
            <a:endParaRPr lang="en-US" dirty="0" smtClean="0"/>
          </a:p>
          <a:p>
            <a:pPr lvl="2"/>
            <a:r>
              <a:rPr lang="en-US" dirty="0"/>
              <a:t>How can literary texts offer </a:t>
            </a:r>
            <a:r>
              <a:rPr lang="en-US" dirty="0" smtClean="0"/>
              <a:t>multiple perspectives </a:t>
            </a:r>
            <a:r>
              <a:rPr lang="en-US" dirty="0"/>
              <a:t>of a single issue, topic </a:t>
            </a:r>
            <a:r>
              <a:rPr lang="en-US" dirty="0" smtClean="0"/>
              <a:t>or theme?</a:t>
            </a:r>
          </a:p>
          <a:p>
            <a:pPr lvl="2"/>
            <a:r>
              <a:rPr lang="en-US" dirty="0"/>
              <a:t>How does the meaning and impact of </a:t>
            </a:r>
            <a:r>
              <a:rPr lang="en-US" dirty="0" smtClean="0"/>
              <a:t>a literary </a:t>
            </a:r>
            <a:r>
              <a:rPr lang="en-US" dirty="0"/>
              <a:t>text change over time?</a:t>
            </a:r>
          </a:p>
          <a:p>
            <a:r>
              <a:rPr lang="en-US" dirty="0" smtClean="0"/>
              <a:t>Concepts</a:t>
            </a:r>
          </a:p>
          <a:p>
            <a:pPr lvl="1"/>
            <a:r>
              <a:rPr lang="en-US" dirty="0" smtClean="0"/>
              <a:t>Identity, creativity, communication, perspective, and representation</a:t>
            </a:r>
          </a:p>
          <a:p>
            <a:r>
              <a:rPr lang="en-US" dirty="0" smtClean="0"/>
              <a:t>Fields of Inquiry for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a:t>
            </a:r>
          </a:p>
        </p:txBody>
      </p:sp>
    </p:spTree>
    <p:extLst>
      <p:ext uri="{BB962C8B-B14F-4D97-AF65-F5344CB8AC3E}">
        <p14:creationId xmlns:p14="http://schemas.microsoft.com/office/powerpoint/2010/main" val="13194683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Hurston, Zora Neale. </a:t>
            </a:r>
            <a:r>
              <a:rPr lang="en-US" i="1" dirty="0" smtClean="0"/>
              <a:t>Their Eyes Were Watching God. </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91919" y="1854193"/>
            <a:ext cx="2950557" cy="4322909"/>
          </a:xfrm>
        </p:spPr>
      </p:pic>
      <p:sp>
        <p:nvSpPr>
          <p:cNvPr id="4" name="Text Placeholder 3"/>
          <p:cNvSpPr>
            <a:spLocks noGrp="1"/>
          </p:cNvSpPr>
          <p:nvPr>
            <p:ph type="body" sz="half" idx="2"/>
          </p:nvPr>
        </p:nvSpPr>
        <p:spPr/>
        <p:txBody>
          <a:bodyPr/>
          <a:lstStyle/>
          <a:p>
            <a:r>
              <a:rPr lang="en-US" dirty="0" smtClean="0"/>
              <a:t>I selected this text because it resonates with my students. Hurston’s precise detail in dialogue balanced with her poetic style is a favorite. It invites great discussions about culture, oppression, and the role of art in society.</a:t>
            </a:r>
            <a:endParaRPr lang="en-US" dirty="0"/>
          </a:p>
        </p:txBody>
      </p:sp>
    </p:spTree>
    <p:extLst>
      <p:ext uri="{BB962C8B-B14F-4D97-AF65-F5344CB8AC3E}">
        <p14:creationId xmlns:p14="http://schemas.microsoft.com/office/powerpoint/2010/main" val="1420446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fontScale="90000"/>
          </a:bodyPr>
          <a:lstStyle/>
          <a:p>
            <a:r>
              <a:rPr lang="en-US" dirty="0" smtClean="0"/>
              <a:t>Hurston, Zora Neale. </a:t>
            </a:r>
            <a:r>
              <a:rPr lang="en-US" i="1" dirty="0" smtClean="0"/>
              <a:t>Their Eyes Were Watching God. </a:t>
            </a:r>
            <a:endParaRPr lang="en-US" i="1" dirty="0"/>
          </a:p>
        </p:txBody>
      </p:sp>
      <p:sp>
        <p:nvSpPr>
          <p:cNvPr id="3" name="Content Placeholder 2"/>
          <p:cNvSpPr>
            <a:spLocks noGrp="1"/>
          </p:cNvSpPr>
          <p:nvPr>
            <p:ph idx="1"/>
          </p:nvPr>
        </p:nvSpPr>
        <p:spPr>
          <a:xfrm>
            <a:off x="913795" y="1227909"/>
            <a:ext cx="10353762" cy="5212080"/>
          </a:xfrm>
        </p:spPr>
        <p:txBody>
          <a:bodyPr>
            <a:normAutofit fontScale="55000" lnSpcReduction="20000"/>
          </a:bodyPr>
          <a:lstStyle/>
          <a:p>
            <a:r>
              <a:rPr lang="en-US" dirty="0" smtClean="0"/>
              <a:t>Areas of Exploration</a:t>
            </a:r>
          </a:p>
          <a:p>
            <a:pPr lvl="1"/>
            <a:r>
              <a:rPr lang="en-US" dirty="0" smtClean="0"/>
              <a:t>Readers, Writers, and Texts</a:t>
            </a:r>
          </a:p>
          <a:p>
            <a:pPr lvl="2"/>
            <a:r>
              <a:rPr lang="en-US" dirty="0" smtClean="0"/>
              <a:t>How and why do we study literature? </a:t>
            </a:r>
          </a:p>
          <a:p>
            <a:pPr lvl="2"/>
            <a:r>
              <a:rPr lang="en-US" dirty="0" smtClean="0"/>
              <a:t>How are we affected by literary texts in various ways?</a:t>
            </a:r>
          </a:p>
          <a:p>
            <a:pPr lvl="2"/>
            <a:r>
              <a:rPr lang="en-US" dirty="0"/>
              <a:t>How does language use vary </a:t>
            </a:r>
            <a:r>
              <a:rPr lang="en-US" dirty="0" smtClean="0"/>
              <a:t>among literary </a:t>
            </a:r>
            <a:r>
              <a:rPr lang="en-US" dirty="0"/>
              <a:t>forms?</a:t>
            </a:r>
            <a:endParaRPr lang="en-US" dirty="0" smtClean="0"/>
          </a:p>
          <a:p>
            <a:pPr lvl="2"/>
            <a:r>
              <a:rPr lang="en-US" dirty="0" smtClean="0"/>
              <a:t>In what ways is meaning constructed, negotiated, expressed, and interpreted?</a:t>
            </a:r>
          </a:p>
          <a:p>
            <a:pPr lvl="1"/>
            <a:r>
              <a:rPr lang="en-US" dirty="0" smtClean="0"/>
              <a:t>Time and Space</a:t>
            </a:r>
          </a:p>
          <a:p>
            <a:pPr lvl="2"/>
            <a:r>
              <a:rPr lang="en-US" dirty="0"/>
              <a:t>How important is cultural or </a:t>
            </a:r>
            <a:r>
              <a:rPr lang="en-US" dirty="0" smtClean="0"/>
              <a:t>historical context </a:t>
            </a:r>
            <a:r>
              <a:rPr lang="en-US" dirty="0"/>
              <a:t>to the production and </a:t>
            </a:r>
            <a:r>
              <a:rPr lang="en-US" dirty="0" smtClean="0"/>
              <a:t>reception of </a:t>
            </a:r>
            <a:r>
              <a:rPr lang="en-US" dirty="0"/>
              <a:t>a literary text?</a:t>
            </a:r>
          </a:p>
          <a:p>
            <a:pPr lvl="2"/>
            <a:r>
              <a:rPr lang="en-US" dirty="0" smtClean="0"/>
              <a:t>To what extent do literary texts offer insight into another culture?</a:t>
            </a:r>
          </a:p>
          <a:p>
            <a:pPr lvl="2"/>
            <a:r>
              <a:rPr lang="en-US" dirty="0"/>
              <a:t>How do we approach literary texts </a:t>
            </a:r>
            <a:r>
              <a:rPr lang="en-US" dirty="0" smtClean="0"/>
              <a:t>from different </a:t>
            </a:r>
            <a:r>
              <a:rPr lang="en-US" dirty="0"/>
              <a:t>times and cultures to our own?</a:t>
            </a:r>
            <a:endParaRPr lang="en-US" dirty="0" smtClean="0"/>
          </a:p>
          <a:p>
            <a:pPr lvl="2"/>
            <a:r>
              <a:rPr lang="en-US" dirty="0"/>
              <a:t>How do literary texts reflect, </a:t>
            </a:r>
            <a:r>
              <a:rPr lang="en-US" dirty="0" smtClean="0"/>
              <a:t>represent or </a:t>
            </a:r>
            <a:r>
              <a:rPr lang="en-US" dirty="0"/>
              <a:t>form a part of cultural practices</a:t>
            </a:r>
            <a:r>
              <a:rPr lang="en-US" dirty="0" smtClean="0"/>
              <a:t>?</a:t>
            </a:r>
          </a:p>
          <a:p>
            <a:pPr lvl="2"/>
            <a:r>
              <a:rPr lang="en-US" dirty="0"/>
              <a:t>How does language represent </a:t>
            </a:r>
            <a:r>
              <a:rPr lang="en-US" dirty="0" smtClean="0"/>
              <a:t>social distinctions </a:t>
            </a:r>
            <a:r>
              <a:rPr lang="en-US" dirty="0"/>
              <a:t>and identities?</a:t>
            </a:r>
            <a:endParaRPr lang="en-US" dirty="0" smtClean="0"/>
          </a:p>
          <a:p>
            <a:pPr lvl="1"/>
            <a:r>
              <a:rPr lang="en-US" dirty="0" smtClean="0"/>
              <a:t>Intertextuality</a:t>
            </a:r>
          </a:p>
          <a:p>
            <a:pPr lvl="2"/>
            <a:r>
              <a:rPr lang="en-US" dirty="0" smtClean="0"/>
              <a:t>In </a:t>
            </a:r>
            <a:r>
              <a:rPr lang="en-US" dirty="0"/>
              <a:t>what ways can diverse literary </a:t>
            </a:r>
            <a:r>
              <a:rPr lang="en-US" dirty="0" smtClean="0"/>
              <a:t>texts share </a:t>
            </a:r>
            <a:r>
              <a:rPr lang="en-US" dirty="0"/>
              <a:t>points of similarity</a:t>
            </a:r>
            <a:r>
              <a:rPr lang="en-US" dirty="0" smtClean="0"/>
              <a:t>?</a:t>
            </a:r>
          </a:p>
          <a:p>
            <a:pPr lvl="2"/>
            <a:r>
              <a:rPr lang="en-US" dirty="0"/>
              <a:t>How valid is the notion of a “</a:t>
            </a:r>
            <a:r>
              <a:rPr lang="en-US" dirty="0" smtClean="0"/>
              <a:t>classic” literary </a:t>
            </a:r>
            <a:r>
              <a:rPr lang="en-US" dirty="0"/>
              <a:t>text?•</a:t>
            </a:r>
            <a:endParaRPr lang="en-US" dirty="0" smtClean="0"/>
          </a:p>
          <a:p>
            <a:r>
              <a:rPr lang="en-US" dirty="0" smtClean="0"/>
              <a:t>Concepts</a:t>
            </a:r>
          </a:p>
          <a:p>
            <a:pPr lvl="1"/>
            <a:r>
              <a:rPr lang="en-US" dirty="0" smtClean="0"/>
              <a:t>Identity, culture, communication, perspective, and representation</a:t>
            </a:r>
          </a:p>
          <a:p>
            <a:r>
              <a:rPr lang="en-US" dirty="0" smtClean="0"/>
              <a:t>Fields of Inquiry for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a:t>
            </a:r>
          </a:p>
        </p:txBody>
      </p:sp>
    </p:spTree>
    <p:extLst>
      <p:ext uri="{BB962C8B-B14F-4D97-AF65-F5344CB8AC3E}">
        <p14:creationId xmlns:p14="http://schemas.microsoft.com/office/powerpoint/2010/main" val="1177386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Ba, Gabriel and Fabio Moon</a:t>
            </a:r>
            <a:r>
              <a:rPr lang="en-US" i="1" dirty="0" smtClean="0"/>
              <a:t>. Daytripper.</a:t>
            </a:r>
            <a:endParaRPr lang="en-US" i="1" dirty="0"/>
          </a:p>
        </p:txBody>
      </p:sp>
      <p:sp>
        <p:nvSpPr>
          <p:cNvPr id="4" name="Text Placeholder 3"/>
          <p:cNvSpPr>
            <a:spLocks noGrp="1"/>
          </p:cNvSpPr>
          <p:nvPr>
            <p:ph type="body" sz="half" idx="2"/>
          </p:nvPr>
        </p:nvSpPr>
        <p:spPr/>
        <p:txBody>
          <a:bodyPr/>
          <a:lstStyle/>
          <a:p>
            <a:r>
              <a:rPr lang="en-US" dirty="0" smtClean="0"/>
              <a:t>This graphic text melds well with elements of magical realism, post-colonial theory, feminist theory, etc. It also links well to Theory of Knowledge concepts. </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86596" y="844550"/>
            <a:ext cx="3370146" cy="5181600"/>
          </a:xfrm>
        </p:spPr>
      </p:pic>
    </p:spTree>
    <p:extLst>
      <p:ext uri="{BB962C8B-B14F-4D97-AF65-F5344CB8AC3E}">
        <p14:creationId xmlns:p14="http://schemas.microsoft.com/office/powerpoint/2010/main" val="40209975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smtClean="0"/>
              <a:t>Ba, Gabriel and Fabio Moon. </a:t>
            </a:r>
            <a:r>
              <a:rPr lang="en-US" i="1" dirty="0" smtClean="0"/>
              <a:t>Daytripper.</a:t>
            </a:r>
            <a:endParaRPr lang="en-US" i="1" dirty="0"/>
          </a:p>
        </p:txBody>
      </p:sp>
      <p:sp>
        <p:nvSpPr>
          <p:cNvPr id="3" name="Content Placeholder 2"/>
          <p:cNvSpPr>
            <a:spLocks noGrp="1"/>
          </p:cNvSpPr>
          <p:nvPr>
            <p:ph idx="1"/>
          </p:nvPr>
        </p:nvSpPr>
        <p:spPr>
          <a:xfrm>
            <a:off x="913795" y="1227909"/>
            <a:ext cx="10353762" cy="5212080"/>
          </a:xfrm>
        </p:spPr>
        <p:txBody>
          <a:bodyPr>
            <a:normAutofit fontScale="62500" lnSpcReduction="20000"/>
          </a:bodyPr>
          <a:lstStyle/>
          <a:p>
            <a:r>
              <a:rPr lang="en-US" dirty="0" smtClean="0"/>
              <a:t>Areas of Exploration</a:t>
            </a:r>
          </a:p>
          <a:p>
            <a:pPr lvl="1"/>
            <a:r>
              <a:rPr lang="en-US" dirty="0" smtClean="0"/>
              <a:t>Readers, Writers, and Texts</a:t>
            </a:r>
          </a:p>
          <a:p>
            <a:pPr lvl="2"/>
            <a:r>
              <a:rPr lang="en-US" dirty="0" smtClean="0"/>
              <a:t>In what ways is meaning constructed, negotiated, expressed, and interpreted?</a:t>
            </a:r>
          </a:p>
          <a:p>
            <a:pPr lvl="2"/>
            <a:r>
              <a:rPr lang="en-US" dirty="0" smtClean="0"/>
              <a:t>How does the structure or style of a literary text affect meaning?</a:t>
            </a:r>
          </a:p>
          <a:p>
            <a:pPr lvl="2"/>
            <a:r>
              <a:rPr lang="en-US" dirty="0" smtClean="0"/>
              <a:t>How do literary texts offer insights and challenges?</a:t>
            </a:r>
          </a:p>
          <a:p>
            <a:pPr lvl="1"/>
            <a:r>
              <a:rPr lang="en-US" dirty="0" smtClean="0"/>
              <a:t>Time and Space</a:t>
            </a:r>
          </a:p>
          <a:p>
            <a:pPr lvl="2"/>
            <a:r>
              <a:rPr lang="en-US" dirty="0"/>
              <a:t>How do we approach literary texts </a:t>
            </a:r>
            <a:r>
              <a:rPr lang="en-US" dirty="0" smtClean="0"/>
              <a:t>from different </a:t>
            </a:r>
            <a:r>
              <a:rPr lang="en-US" dirty="0"/>
              <a:t>times and cultures to our own?</a:t>
            </a:r>
          </a:p>
          <a:p>
            <a:pPr lvl="2"/>
            <a:r>
              <a:rPr lang="en-US" dirty="0" smtClean="0"/>
              <a:t>To what extent do literary texts offer insight into another culture?</a:t>
            </a:r>
          </a:p>
          <a:p>
            <a:pPr lvl="2"/>
            <a:r>
              <a:rPr lang="en-US" dirty="0" smtClean="0"/>
              <a:t>How </a:t>
            </a:r>
            <a:r>
              <a:rPr lang="en-US" dirty="0"/>
              <a:t>do literary texts reflect, </a:t>
            </a:r>
            <a:r>
              <a:rPr lang="en-US" dirty="0" smtClean="0"/>
              <a:t>represent or </a:t>
            </a:r>
            <a:r>
              <a:rPr lang="en-US" dirty="0"/>
              <a:t>form a part of cultural practices</a:t>
            </a:r>
            <a:r>
              <a:rPr lang="en-US" dirty="0" smtClean="0"/>
              <a:t>?</a:t>
            </a:r>
          </a:p>
          <a:p>
            <a:pPr lvl="2"/>
            <a:r>
              <a:rPr lang="en-US" dirty="0"/>
              <a:t>How does language represent </a:t>
            </a:r>
            <a:r>
              <a:rPr lang="en-US" dirty="0" smtClean="0"/>
              <a:t>social distinctions </a:t>
            </a:r>
            <a:r>
              <a:rPr lang="en-US" dirty="0"/>
              <a:t>and identities?</a:t>
            </a:r>
            <a:endParaRPr lang="en-US" dirty="0" smtClean="0"/>
          </a:p>
          <a:p>
            <a:pPr lvl="1"/>
            <a:r>
              <a:rPr lang="en-US" dirty="0" smtClean="0"/>
              <a:t>Intertextuality</a:t>
            </a:r>
          </a:p>
          <a:p>
            <a:pPr lvl="2"/>
            <a:r>
              <a:rPr lang="en-US" dirty="0" smtClean="0"/>
              <a:t>How </a:t>
            </a:r>
            <a:r>
              <a:rPr lang="en-US" dirty="0"/>
              <a:t>do literary texts adhere to </a:t>
            </a:r>
            <a:r>
              <a:rPr lang="en-US" dirty="0" smtClean="0"/>
              <a:t>and deviate </a:t>
            </a:r>
            <a:r>
              <a:rPr lang="en-US" dirty="0"/>
              <a:t>from conventions associated </a:t>
            </a:r>
            <a:r>
              <a:rPr lang="en-US" dirty="0" smtClean="0"/>
              <a:t>with literary </a:t>
            </a:r>
            <a:r>
              <a:rPr lang="en-US" dirty="0"/>
              <a:t>forms</a:t>
            </a:r>
            <a:r>
              <a:rPr lang="en-US" dirty="0" smtClean="0"/>
              <a:t>?</a:t>
            </a:r>
          </a:p>
          <a:p>
            <a:pPr lvl="2"/>
            <a:r>
              <a:rPr lang="en-US" dirty="0" smtClean="0"/>
              <a:t>In </a:t>
            </a:r>
            <a:r>
              <a:rPr lang="en-US" dirty="0"/>
              <a:t>what ways can comparison </a:t>
            </a:r>
            <a:r>
              <a:rPr lang="en-US" dirty="0" smtClean="0"/>
              <a:t>and interpretation </a:t>
            </a:r>
            <a:r>
              <a:rPr lang="en-US" dirty="0"/>
              <a:t>be transformative?</a:t>
            </a:r>
          </a:p>
          <a:p>
            <a:r>
              <a:rPr lang="en-US" dirty="0" smtClean="0"/>
              <a:t>Concepts</a:t>
            </a:r>
          </a:p>
          <a:p>
            <a:pPr lvl="1"/>
            <a:r>
              <a:rPr lang="en-US" dirty="0" smtClean="0"/>
              <a:t>Identity, culture, creativity, communication, perspective, and representation</a:t>
            </a:r>
          </a:p>
          <a:p>
            <a:r>
              <a:rPr lang="en-US" dirty="0" smtClean="0"/>
              <a:t>Fields of Inquiry fo</a:t>
            </a:r>
            <a:r>
              <a:rPr lang="en-US" dirty="0"/>
              <a:t>r</a:t>
            </a:r>
            <a:r>
              <a:rPr lang="en-US" dirty="0" smtClean="0"/>
              <a:t>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a:t>
            </a:r>
          </a:p>
          <a:p>
            <a:pPr lvl="1"/>
            <a:endParaRPr lang="en-US" dirty="0" smtClean="0"/>
          </a:p>
          <a:p>
            <a:pPr marL="450000" lvl="1" indent="0">
              <a:buNone/>
            </a:pPr>
            <a:endParaRPr lang="en-US" dirty="0" smtClean="0"/>
          </a:p>
        </p:txBody>
      </p:sp>
    </p:spTree>
    <p:extLst>
      <p:ext uri="{BB962C8B-B14F-4D97-AF65-F5344CB8AC3E}">
        <p14:creationId xmlns:p14="http://schemas.microsoft.com/office/powerpoint/2010/main" val="1561340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Year Two</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9404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Focus</a:t>
            </a:r>
            <a:endParaRPr lang="en-US" dirty="0"/>
          </a:p>
        </p:txBody>
      </p:sp>
      <p:sp>
        <p:nvSpPr>
          <p:cNvPr id="5" name="Content Placeholder 4"/>
          <p:cNvSpPr>
            <a:spLocks noGrp="1"/>
          </p:cNvSpPr>
          <p:nvPr>
            <p:ph idx="1"/>
          </p:nvPr>
        </p:nvSpPr>
        <p:spPr/>
        <p:txBody>
          <a:bodyPr/>
          <a:lstStyle/>
          <a:p>
            <a:r>
              <a:rPr lang="en-US" dirty="0" smtClean="0"/>
              <a:t>Our focus will be to complete the two internal assessments and work on Paper One approaches. </a:t>
            </a:r>
            <a:endParaRPr lang="en-US" dirty="0"/>
          </a:p>
        </p:txBody>
      </p:sp>
    </p:spTree>
    <p:extLst>
      <p:ext uri="{BB962C8B-B14F-4D97-AF65-F5344CB8AC3E}">
        <p14:creationId xmlns:p14="http://schemas.microsoft.com/office/powerpoint/2010/main" val="35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Allende, Isabel</a:t>
            </a:r>
            <a:r>
              <a:rPr lang="en-US" i="1" dirty="0" smtClean="0"/>
              <a:t>. The House of the Spirits.</a:t>
            </a:r>
            <a:br>
              <a:rPr lang="en-US" i="1" dirty="0" smtClean="0"/>
            </a:br>
            <a:r>
              <a:rPr lang="en-US" dirty="0" smtClean="0"/>
              <a:t>Or </a:t>
            </a:r>
            <a:br>
              <a:rPr lang="en-US" dirty="0" smtClean="0"/>
            </a:br>
            <a:r>
              <a:rPr lang="en-US" dirty="0" smtClean="0"/>
              <a:t>Lispector, Clarice. </a:t>
            </a:r>
            <a:r>
              <a:rPr lang="en-US" i="1" dirty="0" smtClean="0"/>
              <a:t>Selected Short Stories. </a:t>
            </a: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665" y="708752"/>
            <a:ext cx="2368313" cy="3934076"/>
          </a:xfrm>
        </p:spPr>
      </p:pic>
      <p:sp>
        <p:nvSpPr>
          <p:cNvPr id="4" name="Text Placeholder 3"/>
          <p:cNvSpPr>
            <a:spLocks noGrp="1"/>
          </p:cNvSpPr>
          <p:nvPr>
            <p:ph type="body" sz="half" idx="2"/>
          </p:nvPr>
        </p:nvSpPr>
        <p:spPr/>
        <p:txBody>
          <a:bodyPr/>
          <a:lstStyle/>
          <a:p>
            <a:r>
              <a:rPr lang="en-US" dirty="0" smtClean="0"/>
              <a:t>I originally chose the Allende text because it linked well to other texts in its depiction of oppression—both political and social. Its use of magical realism was also a consideration. Both texts give voice to South American female writers and their impact in the literary world. </a:t>
            </a:r>
            <a:endParaRPr lang="en-US" dirty="0"/>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6960" y="1659555"/>
            <a:ext cx="2368313" cy="3656083"/>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1032604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smtClean="0"/>
              <a:t>Allende or Lispector </a:t>
            </a:r>
            <a:endParaRPr lang="en-US" i="1" dirty="0"/>
          </a:p>
        </p:txBody>
      </p:sp>
      <p:sp>
        <p:nvSpPr>
          <p:cNvPr id="3" name="Content Placeholder 2"/>
          <p:cNvSpPr>
            <a:spLocks noGrp="1"/>
          </p:cNvSpPr>
          <p:nvPr>
            <p:ph idx="1"/>
          </p:nvPr>
        </p:nvSpPr>
        <p:spPr>
          <a:xfrm>
            <a:off x="913795" y="1227909"/>
            <a:ext cx="10353762" cy="5212080"/>
          </a:xfrm>
        </p:spPr>
        <p:txBody>
          <a:bodyPr>
            <a:normAutofit fontScale="62500" lnSpcReduction="20000"/>
          </a:bodyPr>
          <a:lstStyle/>
          <a:p>
            <a:r>
              <a:rPr lang="en-US" dirty="0" smtClean="0"/>
              <a:t>Areas of Exploration</a:t>
            </a:r>
          </a:p>
          <a:p>
            <a:pPr lvl="1"/>
            <a:r>
              <a:rPr lang="en-US" dirty="0" smtClean="0"/>
              <a:t>Readers, Writers, and Texts</a:t>
            </a:r>
          </a:p>
          <a:p>
            <a:pPr lvl="2"/>
            <a:r>
              <a:rPr lang="en-US" dirty="0" smtClean="0"/>
              <a:t>In what ways is meaning constructed, negotiated, expressed, and interpreted?</a:t>
            </a:r>
          </a:p>
          <a:p>
            <a:pPr lvl="2"/>
            <a:r>
              <a:rPr lang="en-US" dirty="0" smtClean="0"/>
              <a:t>How does the structure or style of a literary text affect meaning?</a:t>
            </a:r>
          </a:p>
          <a:p>
            <a:pPr lvl="2"/>
            <a:r>
              <a:rPr lang="en-US" dirty="0" smtClean="0"/>
              <a:t>How do literary texts offer insights and challenges?</a:t>
            </a:r>
          </a:p>
          <a:p>
            <a:pPr lvl="1"/>
            <a:r>
              <a:rPr lang="en-US" dirty="0" smtClean="0"/>
              <a:t>Time and Space</a:t>
            </a:r>
          </a:p>
          <a:p>
            <a:pPr lvl="2"/>
            <a:r>
              <a:rPr lang="en-US" dirty="0"/>
              <a:t>How do we approach literary texts </a:t>
            </a:r>
            <a:r>
              <a:rPr lang="en-US" dirty="0" smtClean="0"/>
              <a:t>from different </a:t>
            </a:r>
            <a:r>
              <a:rPr lang="en-US" dirty="0"/>
              <a:t>times and cultures to our own?</a:t>
            </a:r>
          </a:p>
          <a:p>
            <a:pPr lvl="2"/>
            <a:r>
              <a:rPr lang="en-US" dirty="0" smtClean="0"/>
              <a:t>To what extent do literary texts offer insight into another culture?</a:t>
            </a:r>
          </a:p>
          <a:p>
            <a:pPr lvl="2"/>
            <a:r>
              <a:rPr lang="en-US" dirty="0" smtClean="0"/>
              <a:t>How </a:t>
            </a:r>
            <a:r>
              <a:rPr lang="en-US" dirty="0"/>
              <a:t>do literary texts reflect, </a:t>
            </a:r>
            <a:r>
              <a:rPr lang="en-US" dirty="0" smtClean="0"/>
              <a:t>represent or </a:t>
            </a:r>
            <a:r>
              <a:rPr lang="en-US" dirty="0"/>
              <a:t>form a part of cultural practices</a:t>
            </a:r>
            <a:r>
              <a:rPr lang="en-US" dirty="0" smtClean="0"/>
              <a:t>?</a:t>
            </a:r>
          </a:p>
          <a:p>
            <a:pPr lvl="2"/>
            <a:r>
              <a:rPr lang="en-US" dirty="0"/>
              <a:t>How does language represent </a:t>
            </a:r>
            <a:r>
              <a:rPr lang="en-US" dirty="0" smtClean="0"/>
              <a:t>social distinctions </a:t>
            </a:r>
            <a:r>
              <a:rPr lang="en-US" dirty="0"/>
              <a:t>and identities?</a:t>
            </a:r>
            <a:endParaRPr lang="en-US" dirty="0" smtClean="0"/>
          </a:p>
          <a:p>
            <a:pPr lvl="1"/>
            <a:r>
              <a:rPr lang="en-US" dirty="0" smtClean="0"/>
              <a:t>Intertextuality</a:t>
            </a:r>
          </a:p>
          <a:p>
            <a:pPr lvl="2"/>
            <a:r>
              <a:rPr lang="en-US" dirty="0" smtClean="0"/>
              <a:t>In </a:t>
            </a:r>
            <a:r>
              <a:rPr lang="en-US" dirty="0"/>
              <a:t>what ways can comparison </a:t>
            </a:r>
            <a:r>
              <a:rPr lang="en-US" dirty="0" smtClean="0"/>
              <a:t>and interpretation </a:t>
            </a:r>
            <a:r>
              <a:rPr lang="en-US" dirty="0"/>
              <a:t>be transformative</a:t>
            </a:r>
            <a:r>
              <a:rPr lang="en-US" dirty="0" smtClean="0"/>
              <a:t>?</a:t>
            </a:r>
          </a:p>
          <a:p>
            <a:pPr lvl="2"/>
            <a:r>
              <a:rPr lang="en-US" dirty="0"/>
              <a:t>How can literary texts offer </a:t>
            </a:r>
            <a:r>
              <a:rPr lang="en-US" dirty="0" smtClean="0"/>
              <a:t>multiple perspectives </a:t>
            </a:r>
            <a:r>
              <a:rPr lang="en-US" dirty="0"/>
              <a:t>of a single issue, topic </a:t>
            </a:r>
            <a:r>
              <a:rPr lang="en-US" dirty="0" smtClean="0"/>
              <a:t>or theme? (Allende)</a:t>
            </a:r>
            <a:endParaRPr lang="en-US" dirty="0"/>
          </a:p>
          <a:p>
            <a:r>
              <a:rPr lang="en-US" dirty="0" smtClean="0"/>
              <a:t>Concepts</a:t>
            </a:r>
          </a:p>
          <a:p>
            <a:pPr lvl="1"/>
            <a:r>
              <a:rPr lang="en-US" dirty="0" smtClean="0"/>
              <a:t>Identity, culture, creativity, communication, perspective, transformation and representation</a:t>
            </a:r>
          </a:p>
          <a:p>
            <a:r>
              <a:rPr lang="en-US" dirty="0" smtClean="0"/>
              <a:t>Fields of Inquiry fo</a:t>
            </a:r>
            <a:r>
              <a:rPr lang="en-US" dirty="0"/>
              <a:t>r</a:t>
            </a:r>
            <a:r>
              <a:rPr lang="en-US" dirty="0" smtClean="0"/>
              <a:t>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a:t>
            </a:r>
          </a:p>
          <a:p>
            <a:pPr lvl="1"/>
            <a:endParaRPr lang="en-US" dirty="0" smtClean="0"/>
          </a:p>
          <a:p>
            <a:pPr marL="450000" lvl="1" indent="0">
              <a:buNone/>
            </a:pPr>
            <a:endParaRPr lang="en-US" dirty="0" smtClean="0"/>
          </a:p>
        </p:txBody>
      </p:sp>
    </p:spTree>
    <p:extLst>
      <p:ext uri="{BB962C8B-B14F-4D97-AF65-F5344CB8AC3E}">
        <p14:creationId xmlns:p14="http://schemas.microsoft.com/office/powerpoint/2010/main" val="36265741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Shakespeare, William</a:t>
            </a:r>
            <a:r>
              <a:rPr lang="en-US" i="1" dirty="0" smtClean="0"/>
              <a:t>. Macbeth.</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86840" y="1234590"/>
            <a:ext cx="2950557" cy="3931617"/>
          </a:xfrm>
        </p:spPr>
      </p:pic>
      <p:sp>
        <p:nvSpPr>
          <p:cNvPr id="4" name="Text Placeholder 3"/>
          <p:cNvSpPr>
            <a:spLocks noGrp="1"/>
          </p:cNvSpPr>
          <p:nvPr>
            <p:ph type="body" sz="half" idx="2"/>
          </p:nvPr>
        </p:nvSpPr>
        <p:spPr/>
        <p:txBody>
          <a:bodyPr/>
          <a:lstStyle/>
          <a:p>
            <a:r>
              <a:rPr lang="en-US" dirty="0" smtClean="0"/>
              <a:t>A classic. It has so many themes and issues to explore. It ties well with many of the other texts in terms of political strife, feminism, the supernatural, power, etc. </a:t>
            </a:r>
            <a:endParaRPr lang="en-US" dirty="0"/>
          </a:p>
        </p:txBody>
      </p:sp>
    </p:spTree>
    <p:extLst>
      <p:ext uri="{BB962C8B-B14F-4D97-AF65-F5344CB8AC3E}">
        <p14:creationId xmlns:p14="http://schemas.microsoft.com/office/powerpoint/2010/main" val="3617310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Aims and Assessments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0174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smtClean="0"/>
              <a:t>Shakespeare, William. </a:t>
            </a:r>
            <a:r>
              <a:rPr lang="en-US" i="1" dirty="0" smtClean="0"/>
              <a:t>Macbeth.</a:t>
            </a:r>
            <a:endParaRPr lang="en-US" i="1" dirty="0"/>
          </a:p>
        </p:txBody>
      </p:sp>
      <p:sp>
        <p:nvSpPr>
          <p:cNvPr id="3" name="Content Placeholder 2"/>
          <p:cNvSpPr>
            <a:spLocks noGrp="1"/>
          </p:cNvSpPr>
          <p:nvPr>
            <p:ph idx="1"/>
          </p:nvPr>
        </p:nvSpPr>
        <p:spPr>
          <a:xfrm>
            <a:off x="913795" y="1227909"/>
            <a:ext cx="10353762" cy="5212080"/>
          </a:xfrm>
        </p:spPr>
        <p:txBody>
          <a:bodyPr>
            <a:normAutofit fontScale="62500" lnSpcReduction="20000"/>
          </a:bodyPr>
          <a:lstStyle/>
          <a:p>
            <a:r>
              <a:rPr lang="en-US" dirty="0" smtClean="0"/>
              <a:t>Areas of Exploration</a:t>
            </a:r>
          </a:p>
          <a:p>
            <a:pPr lvl="1"/>
            <a:r>
              <a:rPr lang="en-US" dirty="0" smtClean="0"/>
              <a:t>Readers, Writers, and Texts</a:t>
            </a:r>
          </a:p>
          <a:p>
            <a:pPr lvl="2"/>
            <a:r>
              <a:rPr lang="en-US" dirty="0" smtClean="0"/>
              <a:t>How and why do we study literature?</a:t>
            </a:r>
          </a:p>
          <a:p>
            <a:pPr lvl="2"/>
            <a:r>
              <a:rPr lang="en-US" dirty="0" smtClean="0"/>
              <a:t>How are we affected by literary texts in various ways?</a:t>
            </a:r>
          </a:p>
          <a:p>
            <a:pPr lvl="2"/>
            <a:r>
              <a:rPr lang="en-US" dirty="0" smtClean="0"/>
              <a:t>How do literary texts offer insights and challenges?</a:t>
            </a:r>
          </a:p>
          <a:p>
            <a:pPr lvl="1"/>
            <a:r>
              <a:rPr lang="en-US" dirty="0" smtClean="0"/>
              <a:t>Time and Space</a:t>
            </a:r>
          </a:p>
          <a:p>
            <a:pPr lvl="2"/>
            <a:r>
              <a:rPr lang="en-US" dirty="0"/>
              <a:t>How do we approach literary texts </a:t>
            </a:r>
            <a:r>
              <a:rPr lang="en-US" dirty="0" smtClean="0"/>
              <a:t>from different </a:t>
            </a:r>
            <a:r>
              <a:rPr lang="en-US" dirty="0"/>
              <a:t>times and cultures to our own?</a:t>
            </a:r>
          </a:p>
          <a:p>
            <a:pPr lvl="2"/>
            <a:r>
              <a:rPr lang="en-US" dirty="0" smtClean="0"/>
              <a:t>How </a:t>
            </a:r>
            <a:r>
              <a:rPr lang="en-US" dirty="0"/>
              <a:t>does the meaning and impact of </a:t>
            </a:r>
            <a:r>
              <a:rPr lang="en-US" dirty="0" smtClean="0"/>
              <a:t>a literary </a:t>
            </a:r>
            <a:r>
              <a:rPr lang="en-US" dirty="0"/>
              <a:t>text change over time</a:t>
            </a:r>
            <a:r>
              <a:rPr lang="en-US" dirty="0" smtClean="0"/>
              <a:t>?</a:t>
            </a:r>
          </a:p>
          <a:p>
            <a:pPr lvl="2"/>
            <a:r>
              <a:rPr lang="en-US" dirty="0" smtClean="0"/>
              <a:t>How does language represent social distinctions and identities? </a:t>
            </a:r>
          </a:p>
          <a:p>
            <a:pPr lvl="1"/>
            <a:r>
              <a:rPr lang="en-US" dirty="0" smtClean="0"/>
              <a:t>Intertextuality</a:t>
            </a:r>
          </a:p>
          <a:p>
            <a:pPr lvl="2"/>
            <a:r>
              <a:rPr lang="en-US" dirty="0" smtClean="0"/>
              <a:t>How </a:t>
            </a:r>
            <a:r>
              <a:rPr lang="en-US" dirty="0"/>
              <a:t>do literary texts adhere to </a:t>
            </a:r>
            <a:r>
              <a:rPr lang="en-US" dirty="0" smtClean="0"/>
              <a:t>and deviate </a:t>
            </a:r>
            <a:r>
              <a:rPr lang="en-US" dirty="0"/>
              <a:t>from conventions associated </a:t>
            </a:r>
            <a:r>
              <a:rPr lang="en-US" dirty="0" smtClean="0"/>
              <a:t>with literary </a:t>
            </a:r>
            <a:r>
              <a:rPr lang="en-US" dirty="0"/>
              <a:t>forms</a:t>
            </a:r>
            <a:r>
              <a:rPr lang="en-US" dirty="0" smtClean="0"/>
              <a:t>? </a:t>
            </a:r>
          </a:p>
          <a:p>
            <a:pPr lvl="2"/>
            <a:r>
              <a:rPr lang="en-US" dirty="0" smtClean="0"/>
              <a:t>In </a:t>
            </a:r>
            <a:r>
              <a:rPr lang="en-US" dirty="0"/>
              <a:t>what ways can comparison </a:t>
            </a:r>
            <a:r>
              <a:rPr lang="en-US" dirty="0" smtClean="0"/>
              <a:t>and interpretation </a:t>
            </a:r>
            <a:r>
              <a:rPr lang="en-US" dirty="0"/>
              <a:t>be transformative</a:t>
            </a:r>
            <a:r>
              <a:rPr lang="en-US" dirty="0" smtClean="0"/>
              <a:t>?</a:t>
            </a:r>
          </a:p>
          <a:p>
            <a:pPr lvl="2"/>
            <a:r>
              <a:rPr lang="en-US" dirty="0"/>
              <a:t>In what ways can diverse literary </a:t>
            </a:r>
            <a:r>
              <a:rPr lang="en-US" dirty="0" smtClean="0"/>
              <a:t>texts share </a:t>
            </a:r>
            <a:r>
              <a:rPr lang="en-US" dirty="0"/>
              <a:t>points of similarity?</a:t>
            </a:r>
          </a:p>
          <a:p>
            <a:r>
              <a:rPr lang="en-US" dirty="0" smtClean="0"/>
              <a:t>Concepts</a:t>
            </a:r>
          </a:p>
          <a:p>
            <a:pPr lvl="1"/>
            <a:r>
              <a:rPr lang="en-US" dirty="0"/>
              <a:t>C</a:t>
            </a:r>
            <a:r>
              <a:rPr lang="en-US" dirty="0" smtClean="0"/>
              <a:t>ulture, creativity, communication, perspective, and representation</a:t>
            </a:r>
          </a:p>
          <a:p>
            <a:r>
              <a:rPr lang="en-US" dirty="0" smtClean="0"/>
              <a:t>Fields of Inquiry fo</a:t>
            </a:r>
            <a:r>
              <a:rPr lang="en-US" dirty="0"/>
              <a:t>r</a:t>
            </a:r>
            <a:r>
              <a:rPr lang="en-US" dirty="0" smtClean="0"/>
              <a:t>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 (I’m still debating on this one.)</a:t>
            </a:r>
          </a:p>
          <a:p>
            <a:pPr marL="450000" lvl="1" indent="0">
              <a:buNone/>
            </a:pPr>
            <a:endParaRPr lang="en-US" dirty="0" smtClean="0"/>
          </a:p>
        </p:txBody>
      </p:sp>
    </p:spTree>
    <p:extLst>
      <p:ext uri="{BB962C8B-B14F-4D97-AF65-F5344CB8AC3E}">
        <p14:creationId xmlns:p14="http://schemas.microsoft.com/office/powerpoint/2010/main" val="6959588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Diaz, </a:t>
            </a:r>
            <a:r>
              <a:rPr lang="en-US" dirty="0" err="1" smtClean="0"/>
              <a:t>Junot</a:t>
            </a:r>
            <a:r>
              <a:rPr lang="en-US" dirty="0" smtClean="0"/>
              <a:t>. </a:t>
            </a:r>
            <a:r>
              <a:rPr lang="en-US" i="1" dirty="0" smtClean="0"/>
              <a:t>The Brief and Wondrous Life of Oscar </a:t>
            </a:r>
            <a:r>
              <a:rPr lang="en-US" i="1" dirty="0" err="1" smtClean="0"/>
              <a:t>Wao</a:t>
            </a:r>
            <a:r>
              <a:rPr lang="en-US" i="1" dirty="0" smtClean="0"/>
              <a:t>.</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57172" y="1857123"/>
            <a:ext cx="2950557" cy="3934076"/>
          </a:xfrm>
        </p:spPr>
      </p:pic>
      <p:sp>
        <p:nvSpPr>
          <p:cNvPr id="4" name="Text Placeholder 3"/>
          <p:cNvSpPr>
            <a:spLocks noGrp="1"/>
          </p:cNvSpPr>
          <p:nvPr>
            <p:ph type="body" sz="half" idx="2"/>
          </p:nvPr>
        </p:nvSpPr>
        <p:spPr/>
        <p:txBody>
          <a:bodyPr/>
          <a:lstStyle/>
          <a:p>
            <a:r>
              <a:rPr lang="en-US" dirty="0" smtClean="0"/>
              <a:t>I selected this text because of its unique voice and memorable protagonist. It explores culture, community, and politics.  We will be able to look at it from a historical, political, formal, and archetypal lens. Students usually enjoy it. </a:t>
            </a:r>
            <a:endParaRPr lang="en-US" dirty="0"/>
          </a:p>
        </p:txBody>
      </p:sp>
    </p:spTree>
    <p:extLst>
      <p:ext uri="{BB962C8B-B14F-4D97-AF65-F5344CB8AC3E}">
        <p14:creationId xmlns:p14="http://schemas.microsoft.com/office/powerpoint/2010/main" val="1531345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fontScale="90000"/>
          </a:bodyPr>
          <a:lstStyle/>
          <a:p>
            <a:r>
              <a:rPr lang="en-US" dirty="0" smtClean="0"/>
              <a:t>Diaz, </a:t>
            </a:r>
            <a:r>
              <a:rPr lang="en-US" dirty="0" err="1" smtClean="0"/>
              <a:t>Junot</a:t>
            </a:r>
            <a:r>
              <a:rPr lang="en-US" dirty="0" smtClean="0"/>
              <a:t>. </a:t>
            </a:r>
            <a:r>
              <a:rPr lang="en-US" i="1" dirty="0" smtClean="0"/>
              <a:t>The Brief and Wondrous Life of Oscar </a:t>
            </a:r>
            <a:r>
              <a:rPr lang="en-US" i="1" dirty="0" err="1" smtClean="0"/>
              <a:t>Wao</a:t>
            </a:r>
            <a:r>
              <a:rPr lang="en-US" i="1" dirty="0" smtClean="0"/>
              <a:t>.</a:t>
            </a:r>
            <a:endParaRPr lang="en-US" i="1" dirty="0"/>
          </a:p>
        </p:txBody>
      </p:sp>
      <p:sp>
        <p:nvSpPr>
          <p:cNvPr id="3" name="Content Placeholder 2"/>
          <p:cNvSpPr>
            <a:spLocks noGrp="1"/>
          </p:cNvSpPr>
          <p:nvPr>
            <p:ph idx="1"/>
          </p:nvPr>
        </p:nvSpPr>
        <p:spPr>
          <a:xfrm>
            <a:off x="913795" y="1227909"/>
            <a:ext cx="10353762" cy="5212080"/>
          </a:xfrm>
        </p:spPr>
        <p:txBody>
          <a:bodyPr>
            <a:normAutofit fontScale="47500" lnSpcReduction="20000"/>
          </a:bodyPr>
          <a:lstStyle/>
          <a:p>
            <a:r>
              <a:rPr lang="en-US" dirty="0" smtClean="0"/>
              <a:t>Areas of Exploration</a:t>
            </a:r>
          </a:p>
          <a:p>
            <a:pPr lvl="1"/>
            <a:r>
              <a:rPr lang="en-US" dirty="0" smtClean="0"/>
              <a:t>Readers, Writers, and Texts</a:t>
            </a:r>
          </a:p>
          <a:p>
            <a:pPr lvl="2"/>
            <a:r>
              <a:rPr lang="en-US" dirty="0" smtClean="0"/>
              <a:t>In what ways is meaning constructed, negotiated, expressed, and interpreted?</a:t>
            </a:r>
          </a:p>
          <a:p>
            <a:pPr lvl="2"/>
            <a:r>
              <a:rPr lang="en-US" dirty="0" smtClean="0"/>
              <a:t>How does the structure or style of a literary text affect meaning?</a:t>
            </a:r>
          </a:p>
          <a:p>
            <a:pPr lvl="2"/>
            <a:r>
              <a:rPr lang="en-US" dirty="0" smtClean="0"/>
              <a:t>How do literary texts offer insights and challenges?</a:t>
            </a:r>
          </a:p>
          <a:p>
            <a:pPr lvl="2"/>
            <a:r>
              <a:rPr lang="en-US" dirty="0" smtClean="0"/>
              <a:t>How are we affected by literary texts in various ways?</a:t>
            </a:r>
          </a:p>
          <a:p>
            <a:pPr lvl="1"/>
            <a:r>
              <a:rPr lang="en-US" dirty="0" smtClean="0"/>
              <a:t>Time and Space</a:t>
            </a:r>
          </a:p>
          <a:p>
            <a:pPr lvl="2"/>
            <a:r>
              <a:rPr lang="en-US" dirty="0"/>
              <a:t>How do we approach literary texts </a:t>
            </a:r>
            <a:r>
              <a:rPr lang="en-US" dirty="0" smtClean="0"/>
              <a:t>from different </a:t>
            </a:r>
            <a:r>
              <a:rPr lang="en-US" dirty="0"/>
              <a:t>times and cultures to our own?</a:t>
            </a:r>
          </a:p>
          <a:p>
            <a:pPr lvl="2"/>
            <a:r>
              <a:rPr lang="en-US" dirty="0" smtClean="0"/>
              <a:t>To what extent do literary texts offer insight into another culture?</a:t>
            </a:r>
          </a:p>
          <a:p>
            <a:pPr lvl="2"/>
            <a:r>
              <a:rPr lang="en-US" dirty="0" smtClean="0"/>
              <a:t>How </a:t>
            </a:r>
            <a:r>
              <a:rPr lang="en-US" dirty="0"/>
              <a:t>do literary texts reflect, </a:t>
            </a:r>
            <a:r>
              <a:rPr lang="en-US" dirty="0" smtClean="0"/>
              <a:t>represent or </a:t>
            </a:r>
            <a:r>
              <a:rPr lang="en-US" dirty="0"/>
              <a:t>form a part of cultural practices</a:t>
            </a:r>
            <a:r>
              <a:rPr lang="en-US" dirty="0" smtClean="0"/>
              <a:t>?</a:t>
            </a:r>
          </a:p>
          <a:p>
            <a:pPr lvl="2"/>
            <a:r>
              <a:rPr lang="en-US" dirty="0"/>
              <a:t>How does language represent </a:t>
            </a:r>
            <a:r>
              <a:rPr lang="en-US" dirty="0" smtClean="0"/>
              <a:t>social distinctions </a:t>
            </a:r>
            <a:r>
              <a:rPr lang="en-US" dirty="0"/>
              <a:t>and identities?</a:t>
            </a:r>
            <a:endParaRPr lang="en-US" dirty="0" smtClean="0"/>
          </a:p>
          <a:p>
            <a:pPr lvl="1"/>
            <a:r>
              <a:rPr lang="en-US" dirty="0" smtClean="0"/>
              <a:t>Intertextuality</a:t>
            </a:r>
          </a:p>
          <a:p>
            <a:pPr lvl="2"/>
            <a:r>
              <a:rPr lang="en-US" dirty="0"/>
              <a:t>How valid is the notion of a “</a:t>
            </a:r>
            <a:r>
              <a:rPr lang="en-US" dirty="0" smtClean="0"/>
              <a:t>classic” literary </a:t>
            </a:r>
            <a:r>
              <a:rPr lang="en-US" dirty="0"/>
              <a:t>text</a:t>
            </a:r>
            <a:r>
              <a:rPr lang="en-US" dirty="0" smtClean="0"/>
              <a:t>?</a:t>
            </a:r>
          </a:p>
          <a:p>
            <a:pPr lvl="2"/>
            <a:r>
              <a:rPr lang="en-US" dirty="0"/>
              <a:t>How do conventions and systems </a:t>
            </a:r>
            <a:r>
              <a:rPr lang="en-US" dirty="0" smtClean="0"/>
              <a:t>of reference </a:t>
            </a:r>
            <a:r>
              <a:rPr lang="en-US" dirty="0"/>
              <a:t>evolve over time</a:t>
            </a:r>
          </a:p>
          <a:p>
            <a:pPr lvl="2"/>
            <a:r>
              <a:rPr lang="en-US" dirty="0" smtClean="0"/>
              <a:t>How </a:t>
            </a:r>
            <a:r>
              <a:rPr lang="en-US" dirty="0"/>
              <a:t>do literary texts adhere to </a:t>
            </a:r>
            <a:r>
              <a:rPr lang="en-US" dirty="0" smtClean="0"/>
              <a:t>and deviate </a:t>
            </a:r>
            <a:r>
              <a:rPr lang="en-US" dirty="0"/>
              <a:t>from conventions associated </a:t>
            </a:r>
            <a:r>
              <a:rPr lang="en-US" dirty="0" smtClean="0"/>
              <a:t>with literary </a:t>
            </a:r>
            <a:r>
              <a:rPr lang="en-US" dirty="0"/>
              <a:t>forms</a:t>
            </a:r>
            <a:r>
              <a:rPr lang="en-US" dirty="0" smtClean="0"/>
              <a:t>?</a:t>
            </a:r>
          </a:p>
          <a:p>
            <a:pPr lvl="2"/>
            <a:r>
              <a:rPr lang="en-US" dirty="0"/>
              <a:t>How can literary texts offer </a:t>
            </a:r>
            <a:r>
              <a:rPr lang="en-US" dirty="0" smtClean="0"/>
              <a:t>multiple perspectives </a:t>
            </a:r>
            <a:r>
              <a:rPr lang="en-US" dirty="0"/>
              <a:t>of a single issue, topic </a:t>
            </a:r>
            <a:r>
              <a:rPr lang="en-US" dirty="0" smtClean="0"/>
              <a:t>or theme?</a:t>
            </a:r>
          </a:p>
          <a:p>
            <a:pPr lvl="2"/>
            <a:r>
              <a:rPr lang="en-US" dirty="0"/>
              <a:t>In what ways can comparison </a:t>
            </a:r>
            <a:r>
              <a:rPr lang="en-US" dirty="0" smtClean="0"/>
              <a:t>and interpretation </a:t>
            </a:r>
            <a:r>
              <a:rPr lang="en-US" dirty="0"/>
              <a:t>be transformative?</a:t>
            </a:r>
          </a:p>
          <a:p>
            <a:r>
              <a:rPr lang="en-US" dirty="0" smtClean="0"/>
              <a:t>Concepts</a:t>
            </a:r>
          </a:p>
          <a:p>
            <a:pPr lvl="1"/>
            <a:r>
              <a:rPr lang="en-US" dirty="0" smtClean="0"/>
              <a:t>Identity, culture, communication, perspective, and representation</a:t>
            </a:r>
          </a:p>
          <a:p>
            <a:r>
              <a:rPr lang="en-US" dirty="0" smtClean="0"/>
              <a:t>Fields of Inquiry fo</a:t>
            </a:r>
            <a:r>
              <a:rPr lang="en-US" dirty="0"/>
              <a:t>r</a:t>
            </a:r>
            <a:r>
              <a:rPr lang="en-US" dirty="0" smtClean="0"/>
              <a:t>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marL="450000" lvl="1" indent="0">
              <a:buNone/>
            </a:pPr>
            <a:endParaRPr lang="en-US" dirty="0" smtClean="0"/>
          </a:p>
        </p:txBody>
      </p:sp>
    </p:spTree>
    <p:extLst>
      <p:ext uri="{BB962C8B-B14F-4D97-AF65-F5344CB8AC3E}">
        <p14:creationId xmlns:p14="http://schemas.microsoft.com/office/powerpoint/2010/main" val="1073862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Carr</a:t>
            </a:r>
            <a:r>
              <a:rPr lang="en-US" dirty="0" smtClean="0"/>
              <a:t>, Marina</a:t>
            </a:r>
            <a:r>
              <a:rPr lang="en-US" i="1" dirty="0" smtClean="0"/>
              <a:t>. By the Bog of Cats.</a:t>
            </a:r>
            <a:br>
              <a:rPr lang="en-US" i="1" dirty="0" smtClean="0"/>
            </a:br>
            <a:r>
              <a:rPr lang="en-US" dirty="0" smtClean="0"/>
              <a:t>or</a:t>
            </a:r>
            <a:br>
              <a:rPr lang="en-US" dirty="0" smtClean="0"/>
            </a:br>
            <a:r>
              <a:rPr lang="en-US" dirty="0" smtClean="0"/>
              <a:t>Euripides. </a:t>
            </a:r>
            <a:r>
              <a:rPr lang="en-US" i="1" dirty="0" smtClean="0"/>
              <a:t>Medea.</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86840" y="1395777"/>
            <a:ext cx="2950557" cy="3609244"/>
          </a:xfrm>
        </p:spPr>
      </p:pic>
      <p:sp>
        <p:nvSpPr>
          <p:cNvPr id="4" name="Text Placeholder 3"/>
          <p:cNvSpPr>
            <a:spLocks noGrp="1"/>
          </p:cNvSpPr>
          <p:nvPr>
            <p:ph type="body" sz="half" idx="2"/>
          </p:nvPr>
        </p:nvSpPr>
        <p:spPr/>
        <p:txBody>
          <a:bodyPr/>
          <a:lstStyle/>
          <a:p>
            <a:r>
              <a:rPr lang="en-US" dirty="0" smtClean="0"/>
              <a:t>Both plays are great depictions of a woman scorned. It gives great opportunities to look at gender, power, and the darkness of the human heart. It also links well with Ovid, Kundera, Allende, Marquez, etc.  </a:t>
            </a:r>
            <a:endParaRPr lang="en-US" dirty="0"/>
          </a:p>
        </p:txBody>
      </p:sp>
    </p:spTree>
    <p:extLst>
      <p:ext uri="{BB962C8B-B14F-4D97-AF65-F5344CB8AC3E}">
        <p14:creationId xmlns:p14="http://schemas.microsoft.com/office/powerpoint/2010/main" val="1807960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err="1" smtClean="0"/>
              <a:t>Carr</a:t>
            </a:r>
            <a:r>
              <a:rPr lang="en-US" dirty="0" smtClean="0"/>
              <a:t> or </a:t>
            </a:r>
            <a:r>
              <a:rPr lang="en-US" dirty="0" err="1" smtClean="0"/>
              <a:t>Euripedes</a:t>
            </a:r>
            <a:endParaRPr lang="en-US" i="1" dirty="0"/>
          </a:p>
        </p:txBody>
      </p:sp>
      <p:sp>
        <p:nvSpPr>
          <p:cNvPr id="3" name="Content Placeholder 2"/>
          <p:cNvSpPr>
            <a:spLocks noGrp="1"/>
          </p:cNvSpPr>
          <p:nvPr>
            <p:ph idx="1"/>
          </p:nvPr>
        </p:nvSpPr>
        <p:spPr>
          <a:xfrm>
            <a:off x="913795" y="1227909"/>
            <a:ext cx="10353762" cy="5212080"/>
          </a:xfrm>
        </p:spPr>
        <p:txBody>
          <a:bodyPr>
            <a:normAutofit fontScale="47500" lnSpcReduction="20000"/>
          </a:bodyPr>
          <a:lstStyle/>
          <a:p>
            <a:r>
              <a:rPr lang="en-US" dirty="0" smtClean="0"/>
              <a:t>Areas of Exploration</a:t>
            </a:r>
          </a:p>
          <a:p>
            <a:pPr lvl="1"/>
            <a:r>
              <a:rPr lang="en-US" dirty="0" smtClean="0"/>
              <a:t>Readers, Writers, and Texts</a:t>
            </a:r>
          </a:p>
          <a:p>
            <a:pPr lvl="2"/>
            <a:r>
              <a:rPr lang="en-US" dirty="0" smtClean="0"/>
              <a:t>How and why do we study literature?</a:t>
            </a:r>
          </a:p>
          <a:p>
            <a:pPr lvl="2"/>
            <a:r>
              <a:rPr lang="en-US" dirty="0" smtClean="0"/>
              <a:t>How are we affected by literary texts in various ways?</a:t>
            </a:r>
          </a:p>
          <a:p>
            <a:pPr lvl="2"/>
            <a:r>
              <a:rPr lang="en-US" dirty="0" smtClean="0"/>
              <a:t>In what ways is meaning constructed, negotiated, expressed, and interpreted?</a:t>
            </a:r>
          </a:p>
          <a:p>
            <a:pPr lvl="2"/>
            <a:r>
              <a:rPr lang="en-US" dirty="0" smtClean="0"/>
              <a:t>How does the structure or style of a literary text affect meaning?</a:t>
            </a:r>
          </a:p>
          <a:p>
            <a:pPr lvl="2"/>
            <a:r>
              <a:rPr lang="en-US" dirty="0" smtClean="0"/>
              <a:t>How do literary texts offer insights and challenges?</a:t>
            </a:r>
          </a:p>
          <a:p>
            <a:pPr lvl="1"/>
            <a:r>
              <a:rPr lang="en-US" dirty="0" smtClean="0"/>
              <a:t>Time and Space</a:t>
            </a:r>
          </a:p>
          <a:p>
            <a:pPr lvl="2"/>
            <a:r>
              <a:rPr lang="en-US" dirty="0"/>
              <a:t>How do we approach literary texts </a:t>
            </a:r>
            <a:r>
              <a:rPr lang="en-US" dirty="0" smtClean="0"/>
              <a:t>from different </a:t>
            </a:r>
            <a:r>
              <a:rPr lang="en-US" dirty="0"/>
              <a:t>times and cultures to our own?</a:t>
            </a:r>
          </a:p>
          <a:p>
            <a:pPr lvl="2"/>
            <a:r>
              <a:rPr lang="en-US" dirty="0" smtClean="0"/>
              <a:t>To what extent do literary texts offer insight into another culture?</a:t>
            </a:r>
          </a:p>
          <a:p>
            <a:pPr lvl="2"/>
            <a:r>
              <a:rPr lang="en-US" dirty="0" smtClean="0"/>
              <a:t>How </a:t>
            </a:r>
            <a:r>
              <a:rPr lang="en-US" dirty="0"/>
              <a:t>do literary texts reflect, </a:t>
            </a:r>
            <a:r>
              <a:rPr lang="en-US" dirty="0" smtClean="0"/>
              <a:t>represent or </a:t>
            </a:r>
            <a:r>
              <a:rPr lang="en-US" dirty="0"/>
              <a:t>form a part of cultural practices</a:t>
            </a:r>
            <a:r>
              <a:rPr lang="en-US" dirty="0" smtClean="0"/>
              <a:t>?</a:t>
            </a:r>
          </a:p>
          <a:p>
            <a:pPr lvl="2"/>
            <a:r>
              <a:rPr lang="en-US" dirty="0"/>
              <a:t>How does the meaning and impact of </a:t>
            </a:r>
            <a:r>
              <a:rPr lang="en-US" dirty="0" smtClean="0"/>
              <a:t>a literary </a:t>
            </a:r>
            <a:r>
              <a:rPr lang="en-US" dirty="0"/>
              <a:t>text change over time</a:t>
            </a:r>
            <a:r>
              <a:rPr lang="en-US" dirty="0" smtClean="0"/>
              <a:t>? (</a:t>
            </a:r>
            <a:r>
              <a:rPr lang="en-US" dirty="0" err="1" smtClean="0"/>
              <a:t>Euripedes</a:t>
            </a:r>
            <a:r>
              <a:rPr lang="en-US" dirty="0" smtClean="0"/>
              <a:t>)</a:t>
            </a:r>
          </a:p>
          <a:p>
            <a:pPr lvl="2"/>
            <a:r>
              <a:rPr lang="en-US" dirty="0" smtClean="0"/>
              <a:t>How </a:t>
            </a:r>
            <a:r>
              <a:rPr lang="en-US" dirty="0"/>
              <a:t>does language represent </a:t>
            </a:r>
            <a:r>
              <a:rPr lang="en-US" dirty="0" smtClean="0"/>
              <a:t>social distinctions </a:t>
            </a:r>
            <a:r>
              <a:rPr lang="en-US" dirty="0"/>
              <a:t>and identities</a:t>
            </a:r>
            <a:r>
              <a:rPr lang="en-US" dirty="0" smtClean="0"/>
              <a:t>? (</a:t>
            </a:r>
            <a:r>
              <a:rPr lang="en-US" dirty="0" err="1" smtClean="0"/>
              <a:t>Carr</a:t>
            </a:r>
            <a:r>
              <a:rPr lang="en-US" dirty="0" smtClean="0"/>
              <a:t>) </a:t>
            </a:r>
          </a:p>
          <a:p>
            <a:pPr lvl="1"/>
            <a:r>
              <a:rPr lang="en-US" dirty="0" smtClean="0"/>
              <a:t>Intertextuality</a:t>
            </a:r>
          </a:p>
          <a:p>
            <a:pPr lvl="2"/>
            <a:r>
              <a:rPr lang="en-US" dirty="0" smtClean="0"/>
              <a:t>How </a:t>
            </a:r>
            <a:r>
              <a:rPr lang="en-US" dirty="0"/>
              <a:t>do literary texts adhere to </a:t>
            </a:r>
            <a:r>
              <a:rPr lang="en-US" dirty="0" smtClean="0"/>
              <a:t>and deviate </a:t>
            </a:r>
            <a:r>
              <a:rPr lang="en-US" dirty="0"/>
              <a:t>from conventions associated </a:t>
            </a:r>
            <a:r>
              <a:rPr lang="en-US" dirty="0" smtClean="0"/>
              <a:t>with literary </a:t>
            </a:r>
            <a:r>
              <a:rPr lang="en-US" dirty="0"/>
              <a:t>forms</a:t>
            </a:r>
            <a:r>
              <a:rPr lang="en-US" dirty="0" smtClean="0"/>
              <a:t>? (</a:t>
            </a:r>
            <a:r>
              <a:rPr lang="en-US" dirty="0" err="1"/>
              <a:t>C</a:t>
            </a:r>
            <a:r>
              <a:rPr lang="en-US" dirty="0" err="1" smtClean="0"/>
              <a:t>arr</a:t>
            </a:r>
            <a:r>
              <a:rPr lang="en-US" dirty="0" smtClean="0"/>
              <a:t>)</a:t>
            </a:r>
          </a:p>
          <a:p>
            <a:pPr lvl="2"/>
            <a:r>
              <a:rPr lang="en-US" dirty="0" smtClean="0"/>
              <a:t>In </a:t>
            </a:r>
            <a:r>
              <a:rPr lang="en-US" dirty="0"/>
              <a:t>what ways can comparison </a:t>
            </a:r>
            <a:r>
              <a:rPr lang="en-US" dirty="0" smtClean="0"/>
              <a:t>and interpretation </a:t>
            </a:r>
            <a:r>
              <a:rPr lang="en-US" dirty="0"/>
              <a:t>be transformative?</a:t>
            </a:r>
          </a:p>
          <a:p>
            <a:r>
              <a:rPr lang="en-US" dirty="0" smtClean="0"/>
              <a:t>Concepts</a:t>
            </a:r>
          </a:p>
          <a:p>
            <a:pPr lvl="1"/>
            <a:r>
              <a:rPr lang="en-US" dirty="0" smtClean="0"/>
              <a:t>Identity, culture, creativity, communication, perspective, transformation and representation</a:t>
            </a:r>
          </a:p>
          <a:p>
            <a:r>
              <a:rPr lang="en-US" dirty="0" smtClean="0"/>
              <a:t>Fields of Inquiry fo</a:t>
            </a:r>
            <a:r>
              <a:rPr lang="en-US" dirty="0"/>
              <a:t>r</a:t>
            </a:r>
            <a:r>
              <a:rPr lang="en-US" dirty="0" smtClean="0"/>
              <a:t>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 (for </a:t>
            </a:r>
            <a:r>
              <a:rPr lang="en-US" dirty="0" err="1" smtClean="0"/>
              <a:t>Carr</a:t>
            </a:r>
            <a:r>
              <a:rPr lang="en-US" dirty="0" smtClean="0"/>
              <a:t>)</a:t>
            </a:r>
          </a:p>
          <a:p>
            <a:pPr marL="450000" lvl="1" indent="0">
              <a:buNone/>
            </a:pPr>
            <a:endParaRPr lang="en-US" dirty="0" smtClean="0"/>
          </a:p>
        </p:txBody>
      </p:sp>
    </p:spTree>
    <p:extLst>
      <p:ext uri="{BB962C8B-B14F-4D97-AF65-F5344CB8AC3E}">
        <p14:creationId xmlns:p14="http://schemas.microsoft.com/office/powerpoint/2010/main" val="14208638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McEwan, Ian. </a:t>
            </a:r>
            <a:r>
              <a:rPr lang="en-US" i="1" dirty="0" smtClean="0"/>
              <a:t>Atonement.</a:t>
            </a:r>
            <a:r>
              <a:rPr lang="en-US" i="1" dirty="0"/>
              <a:t/>
            </a:r>
            <a:br>
              <a:rPr lang="en-US" i="1" dirty="0"/>
            </a:br>
            <a:r>
              <a:rPr lang="en-US" i="1" dirty="0" smtClean="0"/>
              <a:t>Or</a:t>
            </a:r>
            <a:br>
              <a:rPr lang="en-US" i="1" dirty="0" smtClean="0"/>
            </a:br>
            <a:r>
              <a:rPr lang="en-US" dirty="0" smtClean="0"/>
              <a:t>Smith, Zadie. </a:t>
            </a:r>
            <a:r>
              <a:rPr lang="en-US" i="1" dirty="0" smtClean="0"/>
              <a:t>White Teeth.</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6141" y="609600"/>
            <a:ext cx="2560641" cy="3934076"/>
          </a:xfrm>
        </p:spPr>
      </p:pic>
      <p:sp>
        <p:nvSpPr>
          <p:cNvPr id="4" name="Text Placeholder 3"/>
          <p:cNvSpPr>
            <a:spLocks noGrp="1"/>
          </p:cNvSpPr>
          <p:nvPr>
            <p:ph type="body" sz="half" idx="2"/>
          </p:nvPr>
        </p:nvSpPr>
        <p:spPr/>
        <p:txBody>
          <a:bodyPr/>
          <a:lstStyle/>
          <a:p>
            <a:r>
              <a:rPr lang="en-US" dirty="0" smtClean="0"/>
              <a:t>To be honest, most of my students underappreciate this novel. I keep it in rotation because of its brilliance in pacing, point-of-view, and structure. It ties well with other texts in its exploration of power and oppression.</a:t>
            </a:r>
          </a:p>
          <a:p>
            <a:r>
              <a:rPr lang="en-US" dirty="0" smtClean="0"/>
              <a:t>I am also exploring using Zadie Smith’s text </a:t>
            </a:r>
            <a:r>
              <a:rPr lang="en-US" i="1" dirty="0" smtClean="0"/>
              <a:t>White Teeth </a:t>
            </a:r>
            <a:r>
              <a:rPr lang="en-US" dirty="0" smtClean="0"/>
              <a:t>as an alternative. It explores some similar themes and offers voice to a Black female British writer. </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8494" y="2179779"/>
            <a:ext cx="2496820" cy="3863158"/>
          </a:xfrm>
          <a:prstGeom prst="rect">
            <a:avLst/>
          </a:prstGeom>
        </p:spPr>
      </p:pic>
    </p:spTree>
    <p:extLst>
      <p:ext uri="{BB962C8B-B14F-4D97-AF65-F5344CB8AC3E}">
        <p14:creationId xmlns:p14="http://schemas.microsoft.com/office/powerpoint/2010/main" val="1801664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smtClean="0"/>
              <a:t>McEwan or Smith</a:t>
            </a:r>
            <a:endParaRPr lang="en-US" i="1" dirty="0"/>
          </a:p>
        </p:txBody>
      </p:sp>
      <p:sp>
        <p:nvSpPr>
          <p:cNvPr id="3" name="Content Placeholder 2"/>
          <p:cNvSpPr>
            <a:spLocks noGrp="1"/>
          </p:cNvSpPr>
          <p:nvPr>
            <p:ph idx="1"/>
          </p:nvPr>
        </p:nvSpPr>
        <p:spPr>
          <a:xfrm>
            <a:off x="913795" y="1227909"/>
            <a:ext cx="10353762" cy="5212080"/>
          </a:xfrm>
        </p:spPr>
        <p:txBody>
          <a:bodyPr>
            <a:normAutofit fontScale="55000" lnSpcReduction="20000"/>
          </a:bodyPr>
          <a:lstStyle/>
          <a:p>
            <a:r>
              <a:rPr lang="en-US" dirty="0" smtClean="0"/>
              <a:t>Areas of Exploration</a:t>
            </a:r>
          </a:p>
          <a:p>
            <a:pPr lvl="1"/>
            <a:r>
              <a:rPr lang="en-US" dirty="0" smtClean="0"/>
              <a:t>Readers, Writers, and Texts</a:t>
            </a:r>
          </a:p>
          <a:p>
            <a:pPr lvl="2"/>
            <a:r>
              <a:rPr lang="en-US" dirty="0" smtClean="0"/>
              <a:t>How and why do we study literature?</a:t>
            </a:r>
          </a:p>
          <a:p>
            <a:pPr lvl="2"/>
            <a:r>
              <a:rPr lang="en-US" dirty="0" smtClean="0"/>
              <a:t>How are we affected by literary texts in various ways?</a:t>
            </a:r>
          </a:p>
          <a:p>
            <a:pPr lvl="2"/>
            <a:r>
              <a:rPr lang="en-US" dirty="0" smtClean="0"/>
              <a:t>How does the structure and style of a literary text affect meaning?</a:t>
            </a:r>
          </a:p>
          <a:p>
            <a:pPr lvl="2"/>
            <a:r>
              <a:rPr lang="en-US" dirty="0" smtClean="0"/>
              <a:t>How do literary texts offer insights and challenges?</a:t>
            </a:r>
          </a:p>
          <a:p>
            <a:pPr lvl="1"/>
            <a:r>
              <a:rPr lang="en-US" dirty="0" smtClean="0"/>
              <a:t>Time and Space</a:t>
            </a:r>
          </a:p>
          <a:p>
            <a:pPr lvl="2"/>
            <a:r>
              <a:rPr lang="en-US" dirty="0" smtClean="0"/>
              <a:t>How does language represent social distinctions and identities? </a:t>
            </a:r>
          </a:p>
          <a:p>
            <a:pPr lvl="2"/>
            <a:r>
              <a:rPr lang="en-US" dirty="0"/>
              <a:t>How important is cultural or </a:t>
            </a:r>
            <a:r>
              <a:rPr lang="en-US" dirty="0" smtClean="0"/>
              <a:t>historical context </a:t>
            </a:r>
            <a:r>
              <a:rPr lang="en-US" dirty="0"/>
              <a:t>to the production and </a:t>
            </a:r>
            <a:r>
              <a:rPr lang="en-US" dirty="0" smtClean="0"/>
              <a:t>reception of </a:t>
            </a:r>
            <a:r>
              <a:rPr lang="en-US" dirty="0"/>
              <a:t>a literary text?</a:t>
            </a:r>
            <a:endParaRPr lang="en-US" dirty="0" smtClean="0"/>
          </a:p>
          <a:p>
            <a:pPr lvl="1"/>
            <a:r>
              <a:rPr lang="en-US" dirty="0" smtClean="0"/>
              <a:t>Intertextuality</a:t>
            </a:r>
          </a:p>
          <a:p>
            <a:pPr lvl="2"/>
            <a:r>
              <a:rPr lang="en-US" dirty="0" smtClean="0"/>
              <a:t>How </a:t>
            </a:r>
            <a:r>
              <a:rPr lang="en-US" dirty="0"/>
              <a:t>do literary texts adhere to </a:t>
            </a:r>
            <a:r>
              <a:rPr lang="en-US" dirty="0" smtClean="0"/>
              <a:t>and deviate </a:t>
            </a:r>
            <a:r>
              <a:rPr lang="en-US" dirty="0"/>
              <a:t>from conventions associated </a:t>
            </a:r>
            <a:r>
              <a:rPr lang="en-US" dirty="0" smtClean="0"/>
              <a:t>with literary </a:t>
            </a:r>
            <a:r>
              <a:rPr lang="en-US" dirty="0"/>
              <a:t>forms</a:t>
            </a:r>
            <a:r>
              <a:rPr lang="en-US" dirty="0" smtClean="0"/>
              <a:t>? </a:t>
            </a:r>
          </a:p>
          <a:p>
            <a:pPr lvl="2"/>
            <a:r>
              <a:rPr lang="en-US" dirty="0" smtClean="0"/>
              <a:t>In </a:t>
            </a:r>
            <a:r>
              <a:rPr lang="en-US" dirty="0"/>
              <a:t>what ways can comparison </a:t>
            </a:r>
            <a:r>
              <a:rPr lang="en-US" dirty="0" smtClean="0"/>
              <a:t>and interpretation </a:t>
            </a:r>
            <a:r>
              <a:rPr lang="en-US" dirty="0"/>
              <a:t>be transformative</a:t>
            </a:r>
            <a:r>
              <a:rPr lang="en-US" dirty="0" smtClean="0"/>
              <a:t>?</a:t>
            </a:r>
          </a:p>
          <a:p>
            <a:pPr lvl="2"/>
            <a:r>
              <a:rPr lang="en-US" dirty="0"/>
              <a:t>How can literary texts offer </a:t>
            </a:r>
            <a:r>
              <a:rPr lang="en-US" dirty="0" smtClean="0"/>
              <a:t>multiple perspectives </a:t>
            </a:r>
            <a:r>
              <a:rPr lang="en-US" dirty="0"/>
              <a:t>of a single issue, topic </a:t>
            </a:r>
            <a:r>
              <a:rPr lang="en-US" dirty="0" smtClean="0"/>
              <a:t>or theme</a:t>
            </a:r>
            <a:r>
              <a:rPr lang="en-US" dirty="0"/>
              <a:t>?</a:t>
            </a:r>
            <a:endParaRPr lang="en-US" dirty="0" smtClean="0"/>
          </a:p>
          <a:p>
            <a:pPr lvl="2"/>
            <a:r>
              <a:rPr lang="en-US" dirty="0"/>
              <a:t>In what ways can diverse literary </a:t>
            </a:r>
            <a:r>
              <a:rPr lang="en-US" dirty="0" smtClean="0"/>
              <a:t>texts share </a:t>
            </a:r>
            <a:r>
              <a:rPr lang="en-US" dirty="0"/>
              <a:t>points of similarity?</a:t>
            </a:r>
          </a:p>
          <a:p>
            <a:r>
              <a:rPr lang="en-US" dirty="0" smtClean="0"/>
              <a:t>Concepts</a:t>
            </a:r>
          </a:p>
          <a:p>
            <a:pPr lvl="1"/>
            <a:r>
              <a:rPr lang="en-US" dirty="0" smtClean="0"/>
              <a:t>Identity, creativity, communication, perspective, and transformation</a:t>
            </a:r>
          </a:p>
          <a:p>
            <a:r>
              <a:rPr lang="en-US" dirty="0" smtClean="0"/>
              <a:t>Fields of Inquiry fo</a:t>
            </a:r>
            <a:r>
              <a:rPr lang="en-US" dirty="0"/>
              <a:t>r</a:t>
            </a:r>
            <a:r>
              <a:rPr lang="en-US" dirty="0" smtClean="0"/>
              <a:t>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 </a:t>
            </a:r>
          </a:p>
        </p:txBody>
      </p:sp>
    </p:spTree>
    <p:extLst>
      <p:ext uri="{BB962C8B-B14F-4D97-AF65-F5344CB8AC3E}">
        <p14:creationId xmlns:p14="http://schemas.microsoft.com/office/powerpoint/2010/main" val="28775583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Komunyakaa</a:t>
            </a:r>
            <a:r>
              <a:rPr lang="en-US" dirty="0" smtClean="0"/>
              <a:t>, Yusef. Selected Poems.</a:t>
            </a:r>
            <a:r>
              <a:rPr lang="en-US" i="1" dirty="0" smtClean="0"/>
              <a:t/>
            </a:r>
            <a:br>
              <a:rPr lang="en-US" i="1" dirty="0" smtClean="0"/>
            </a:br>
            <a:r>
              <a:rPr lang="en-US" i="1" dirty="0" smtClean="0"/>
              <a:t>Or</a:t>
            </a:r>
            <a:br>
              <a:rPr lang="en-US" i="1" dirty="0" smtClean="0"/>
            </a:br>
            <a:r>
              <a:rPr lang="en-US" dirty="0" smtClean="0"/>
              <a:t>Brown, Jericho. Selected Poems.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8076" y="609600"/>
            <a:ext cx="2676576" cy="3934076"/>
          </a:xfrm>
        </p:spPr>
      </p:pic>
      <p:sp>
        <p:nvSpPr>
          <p:cNvPr id="4" name="Text Placeholder 3"/>
          <p:cNvSpPr>
            <a:spLocks noGrp="1"/>
          </p:cNvSpPr>
          <p:nvPr>
            <p:ph type="body" sz="half" idx="2"/>
          </p:nvPr>
        </p:nvSpPr>
        <p:spPr/>
        <p:txBody>
          <a:bodyPr/>
          <a:lstStyle/>
          <a:p>
            <a:r>
              <a:rPr lang="en-US" dirty="0" smtClean="0"/>
              <a:t>I am leaning toward </a:t>
            </a:r>
            <a:r>
              <a:rPr lang="en-US" dirty="0" err="1" smtClean="0"/>
              <a:t>Komunyakaa</a:t>
            </a:r>
            <a:r>
              <a:rPr lang="en-US" dirty="0" smtClean="0"/>
              <a:t>. I may give choice to Brown. I love </a:t>
            </a:r>
            <a:r>
              <a:rPr lang="en-US" dirty="0" err="1" smtClean="0"/>
              <a:t>Komunyakaa’s</a:t>
            </a:r>
            <a:r>
              <a:rPr lang="en-US" dirty="0" smtClean="0"/>
              <a:t> work in its horrifically beautiful depictions of the Vietnam War and PTSD. I also love his works that pull on mythology—especially his Orpheus allusions. I can see his work linking well to other texts throughout the two years. </a:t>
            </a:r>
          </a:p>
          <a:p>
            <a:r>
              <a:rPr lang="en-US" dirty="0" smtClean="0"/>
              <a:t>Brown also explores issues of power—especially in regard to being a homosexual black male. He is a fresh voice with an ATL connection. </a:t>
            </a:r>
            <a:endParaRPr lang="en-US" dirty="0"/>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2297" y="1233361"/>
            <a:ext cx="2622717" cy="3934076"/>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710775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err="1" smtClean="0"/>
              <a:t>Komunyakaa</a:t>
            </a:r>
            <a:r>
              <a:rPr lang="en-US" dirty="0" smtClean="0"/>
              <a:t> or Brown</a:t>
            </a:r>
            <a:endParaRPr lang="en-US" i="1" dirty="0"/>
          </a:p>
        </p:txBody>
      </p:sp>
      <p:sp>
        <p:nvSpPr>
          <p:cNvPr id="3" name="Content Placeholder 2"/>
          <p:cNvSpPr>
            <a:spLocks noGrp="1"/>
          </p:cNvSpPr>
          <p:nvPr>
            <p:ph idx="1"/>
          </p:nvPr>
        </p:nvSpPr>
        <p:spPr>
          <a:xfrm>
            <a:off x="913795" y="1227909"/>
            <a:ext cx="10353762" cy="5212080"/>
          </a:xfrm>
        </p:spPr>
        <p:txBody>
          <a:bodyPr>
            <a:normAutofit fontScale="62500" lnSpcReduction="20000"/>
          </a:bodyPr>
          <a:lstStyle/>
          <a:p>
            <a:r>
              <a:rPr lang="en-US" dirty="0" smtClean="0"/>
              <a:t>Areas of Exploration</a:t>
            </a:r>
          </a:p>
          <a:p>
            <a:pPr lvl="1"/>
            <a:r>
              <a:rPr lang="en-US" dirty="0" smtClean="0"/>
              <a:t>Readers, Writers, and Texts</a:t>
            </a:r>
          </a:p>
          <a:p>
            <a:pPr lvl="2"/>
            <a:r>
              <a:rPr lang="en-US" dirty="0" smtClean="0"/>
              <a:t>How and why do we study literature?</a:t>
            </a:r>
          </a:p>
          <a:p>
            <a:pPr lvl="2"/>
            <a:r>
              <a:rPr lang="en-US" dirty="0" smtClean="0"/>
              <a:t>How are we affected by literary texts in various ways?</a:t>
            </a:r>
          </a:p>
          <a:p>
            <a:pPr lvl="2"/>
            <a:r>
              <a:rPr lang="en-US" dirty="0"/>
              <a:t>In what ways is meaning </a:t>
            </a:r>
            <a:r>
              <a:rPr lang="en-US" dirty="0" smtClean="0"/>
              <a:t>constructed, negotiated</a:t>
            </a:r>
            <a:r>
              <a:rPr lang="en-US" dirty="0"/>
              <a:t>, expressed and interpreted?</a:t>
            </a:r>
          </a:p>
          <a:p>
            <a:pPr lvl="2"/>
            <a:r>
              <a:rPr lang="en-US" dirty="0" smtClean="0"/>
              <a:t>How do literary texts offer insights and challenges?</a:t>
            </a:r>
          </a:p>
          <a:p>
            <a:pPr lvl="1"/>
            <a:r>
              <a:rPr lang="en-US" dirty="0" smtClean="0"/>
              <a:t>Time and Space</a:t>
            </a:r>
          </a:p>
          <a:p>
            <a:pPr lvl="2"/>
            <a:r>
              <a:rPr lang="en-US" dirty="0" smtClean="0"/>
              <a:t>How does language represent social distinctions and identities? </a:t>
            </a:r>
          </a:p>
          <a:p>
            <a:pPr lvl="1"/>
            <a:r>
              <a:rPr lang="en-US" dirty="0" smtClean="0"/>
              <a:t>Intertextuality</a:t>
            </a:r>
          </a:p>
          <a:p>
            <a:pPr lvl="2"/>
            <a:r>
              <a:rPr lang="en-US" dirty="0" smtClean="0"/>
              <a:t>How </a:t>
            </a:r>
            <a:r>
              <a:rPr lang="en-US" dirty="0"/>
              <a:t>do literary texts adhere to </a:t>
            </a:r>
            <a:r>
              <a:rPr lang="en-US" dirty="0" smtClean="0"/>
              <a:t>and deviate </a:t>
            </a:r>
            <a:r>
              <a:rPr lang="en-US" dirty="0"/>
              <a:t>from conventions associated </a:t>
            </a:r>
            <a:r>
              <a:rPr lang="en-US" dirty="0" smtClean="0"/>
              <a:t>with literary </a:t>
            </a:r>
            <a:r>
              <a:rPr lang="en-US" dirty="0"/>
              <a:t>forms</a:t>
            </a:r>
            <a:r>
              <a:rPr lang="en-US" dirty="0" smtClean="0"/>
              <a:t>? </a:t>
            </a:r>
          </a:p>
          <a:p>
            <a:pPr lvl="2"/>
            <a:r>
              <a:rPr lang="en-US" dirty="0" smtClean="0"/>
              <a:t>In </a:t>
            </a:r>
            <a:r>
              <a:rPr lang="en-US" dirty="0"/>
              <a:t>what ways can comparison </a:t>
            </a:r>
            <a:r>
              <a:rPr lang="en-US" dirty="0" smtClean="0"/>
              <a:t>and interpretation </a:t>
            </a:r>
            <a:r>
              <a:rPr lang="en-US" dirty="0"/>
              <a:t>be transformative</a:t>
            </a:r>
            <a:r>
              <a:rPr lang="en-US" dirty="0" smtClean="0"/>
              <a:t>?</a:t>
            </a:r>
          </a:p>
          <a:p>
            <a:pPr lvl="2"/>
            <a:r>
              <a:rPr lang="en-US" dirty="0"/>
              <a:t>How can literary texts offer </a:t>
            </a:r>
            <a:r>
              <a:rPr lang="en-US" dirty="0" smtClean="0"/>
              <a:t>multiple perspectives </a:t>
            </a:r>
            <a:r>
              <a:rPr lang="en-US" dirty="0"/>
              <a:t>of a single issue, topic </a:t>
            </a:r>
            <a:r>
              <a:rPr lang="en-US" dirty="0" smtClean="0"/>
              <a:t>or theme</a:t>
            </a:r>
            <a:r>
              <a:rPr lang="en-US" dirty="0"/>
              <a:t>?</a:t>
            </a:r>
            <a:endParaRPr lang="en-US" dirty="0" smtClean="0"/>
          </a:p>
          <a:p>
            <a:pPr lvl="2"/>
            <a:r>
              <a:rPr lang="en-US" dirty="0"/>
              <a:t>In what ways can diverse literary </a:t>
            </a:r>
            <a:r>
              <a:rPr lang="en-US" dirty="0" smtClean="0"/>
              <a:t>texts share </a:t>
            </a:r>
            <a:r>
              <a:rPr lang="en-US" dirty="0"/>
              <a:t>points of similarity?</a:t>
            </a:r>
          </a:p>
          <a:p>
            <a:r>
              <a:rPr lang="en-US" dirty="0" smtClean="0"/>
              <a:t>Concepts</a:t>
            </a:r>
          </a:p>
          <a:p>
            <a:pPr lvl="1"/>
            <a:r>
              <a:rPr lang="en-US" dirty="0" smtClean="0"/>
              <a:t>Identity,  creativity, communication, perspective, representation, and transformation</a:t>
            </a:r>
          </a:p>
          <a:p>
            <a:r>
              <a:rPr lang="en-US" dirty="0" smtClean="0"/>
              <a:t>Fields of Inquiry fo</a:t>
            </a:r>
            <a:r>
              <a:rPr lang="en-US" dirty="0"/>
              <a:t>r</a:t>
            </a:r>
            <a:r>
              <a:rPr lang="en-US" dirty="0" smtClean="0"/>
              <a:t>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 </a:t>
            </a:r>
          </a:p>
        </p:txBody>
      </p:sp>
    </p:spTree>
    <p:extLst>
      <p:ext uri="{BB962C8B-B14F-4D97-AF65-F5344CB8AC3E}">
        <p14:creationId xmlns:p14="http://schemas.microsoft.com/office/powerpoint/2010/main" val="4727521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Jin</a:t>
            </a:r>
            <a:r>
              <a:rPr lang="en-US" dirty="0" smtClean="0"/>
              <a:t>, Ha. </a:t>
            </a:r>
            <a:r>
              <a:rPr lang="en-US" i="1" dirty="0" smtClean="0"/>
              <a:t>Waiting. </a:t>
            </a:r>
            <a:br>
              <a:rPr lang="en-US" i="1" dirty="0" smtClean="0"/>
            </a:br>
            <a:r>
              <a:rPr lang="en-US" i="1" dirty="0" smtClean="0"/>
              <a:t>Or </a:t>
            </a:r>
            <a:br>
              <a:rPr lang="en-US" i="1" dirty="0" smtClean="0"/>
            </a:br>
            <a:r>
              <a:rPr lang="en-US" dirty="0" smtClean="0"/>
              <a:t>Que Mai, Nguyen Phan</a:t>
            </a:r>
            <a:r>
              <a:rPr lang="en-US" i="1" dirty="0" smtClean="0"/>
              <a:t>. The Mountains Sing.</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0469" y="464480"/>
            <a:ext cx="2550937" cy="3934076"/>
          </a:xfrm>
        </p:spPr>
      </p:pic>
      <p:sp>
        <p:nvSpPr>
          <p:cNvPr id="4" name="Text Placeholder 3"/>
          <p:cNvSpPr>
            <a:spLocks noGrp="1"/>
          </p:cNvSpPr>
          <p:nvPr>
            <p:ph type="body" sz="half" idx="2"/>
          </p:nvPr>
        </p:nvSpPr>
        <p:spPr/>
        <p:txBody>
          <a:bodyPr/>
          <a:lstStyle/>
          <a:p>
            <a:r>
              <a:rPr lang="en-US" dirty="0" smtClean="0"/>
              <a:t>The first is a great depiction of the cultural norms and political oppression of China in the later 20</a:t>
            </a:r>
            <a:r>
              <a:rPr lang="en-US" baseline="30000" dirty="0" smtClean="0"/>
              <a:t>th</a:t>
            </a:r>
            <a:r>
              <a:rPr lang="en-US" dirty="0" smtClean="0"/>
              <a:t> Century</a:t>
            </a:r>
            <a:r>
              <a:rPr lang="en-US" dirty="0"/>
              <a:t> </a:t>
            </a:r>
            <a:r>
              <a:rPr lang="en-US" dirty="0" smtClean="0"/>
              <a:t>in guise of a complicated love story.</a:t>
            </a:r>
          </a:p>
          <a:p>
            <a:r>
              <a:rPr lang="en-US" dirty="0" smtClean="0"/>
              <a:t>The second centers on the political and social oppression of Vietnam before, during, and after the Vietnam War. It is told from the North Vietnamese point-of-view. </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1191" y="1947230"/>
            <a:ext cx="2620241" cy="3946147"/>
          </a:xfrm>
          <a:prstGeom prst="rect">
            <a:avLst/>
          </a:prstGeom>
        </p:spPr>
      </p:pic>
    </p:spTree>
    <p:extLst>
      <p:ext uri="{BB962C8B-B14F-4D97-AF65-F5344CB8AC3E}">
        <p14:creationId xmlns:p14="http://schemas.microsoft.com/office/powerpoint/2010/main" val="3142725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80109"/>
            <a:ext cx="10353762" cy="970450"/>
          </a:xfrm>
        </p:spPr>
        <p:txBody>
          <a:bodyPr/>
          <a:lstStyle/>
          <a:p>
            <a:r>
              <a:rPr lang="en-US" dirty="0" smtClean="0"/>
              <a:t>Aims</a:t>
            </a:r>
            <a:endParaRPr lang="en-US" dirty="0"/>
          </a:p>
        </p:txBody>
      </p:sp>
      <p:sp>
        <p:nvSpPr>
          <p:cNvPr id="3" name="Content Placeholder 2"/>
          <p:cNvSpPr>
            <a:spLocks noGrp="1"/>
          </p:cNvSpPr>
          <p:nvPr>
            <p:ph idx="1"/>
          </p:nvPr>
        </p:nvSpPr>
        <p:spPr>
          <a:xfrm>
            <a:off x="913795" y="1150559"/>
            <a:ext cx="10353762" cy="5208677"/>
          </a:xfrm>
        </p:spPr>
        <p:txBody>
          <a:bodyPr>
            <a:normAutofit/>
          </a:bodyPr>
          <a:lstStyle/>
          <a:p>
            <a:r>
              <a:rPr lang="en-US" dirty="0"/>
              <a:t>The aims of all subjects in studies in language and literature are to enable students to</a:t>
            </a:r>
            <a:r>
              <a:rPr lang="en-US" dirty="0" smtClean="0"/>
              <a:t>:</a:t>
            </a:r>
          </a:p>
          <a:p>
            <a:pPr lvl="1"/>
            <a:r>
              <a:rPr lang="en-US" dirty="0" smtClean="0"/>
              <a:t> </a:t>
            </a:r>
            <a:r>
              <a:rPr lang="en-US" dirty="0"/>
              <a:t>engage with a range of texts, in a variety of media and forms, from different periods, styles, </a:t>
            </a:r>
            <a:r>
              <a:rPr lang="en-US" dirty="0" smtClean="0"/>
              <a:t>and cultures</a:t>
            </a:r>
          </a:p>
          <a:p>
            <a:pPr lvl="1"/>
            <a:r>
              <a:rPr lang="en-US" dirty="0" smtClean="0"/>
              <a:t> </a:t>
            </a:r>
            <a:r>
              <a:rPr lang="en-US" dirty="0"/>
              <a:t>develop skills in listening, speaking, reading, writing, viewing, presenting and </a:t>
            </a:r>
            <a:r>
              <a:rPr lang="en-US" dirty="0" smtClean="0"/>
              <a:t>performing</a:t>
            </a:r>
          </a:p>
          <a:p>
            <a:pPr lvl="1"/>
            <a:r>
              <a:rPr lang="en-US" dirty="0" smtClean="0"/>
              <a:t> </a:t>
            </a:r>
            <a:r>
              <a:rPr lang="en-US" dirty="0"/>
              <a:t>develop skills in interpretation, analysis and </a:t>
            </a:r>
            <a:r>
              <a:rPr lang="en-US" dirty="0" smtClean="0"/>
              <a:t>evaluation</a:t>
            </a:r>
          </a:p>
          <a:p>
            <a:pPr lvl="1"/>
            <a:r>
              <a:rPr lang="en-US" dirty="0" smtClean="0"/>
              <a:t>develop </a:t>
            </a:r>
            <a:r>
              <a:rPr lang="en-US" dirty="0"/>
              <a:t>sensitivity to the formal and aesthetic qualities of texts and an appreciation of how </a:t>
            </a:r>
            <a:r>
              <a:rPr lang="en-US" dirty="0" smtClean="0"/>
              <a:t>they contribute </a:t>
            </a:r>
            <a:r>
              <a:rPr lang="en-US" dirty="0"/>
              <a:t>to diverse responses and open up multiple </a:t>
            </a:r>
            <a:r>
              <a:rPr lang="en-US" dirty="0" smtClean="0"/>
              <a:t>meaning</a:t>
            </a:r>
          </a:p>
          <a:p>
            <a:pPr lvl="1"/>
            <a:r>
              <a:rPr lang="en-US" dirty="0" smtClean="0"/>
              <a:t>develop </a:t>
            </a:r>
            <a:r>
              <a:rPr lang="en-US" dirty="0"/>
              <a:t>an understanding of relationships between texts and a variety of perspectives, </a:t>
            </a:r>
            <a:r>
              <a:rPr lang="en-US" dirty="0" smtClean="0"/>
              <a:t>cultural contexts</a:t>
            </a:r>
            <a:r>
              <a:rPr lang="en-US" dirty="0"/>
              <a:t>, and local and global issues, and an appreciation of how they contribute to diverse </a:t>
            </a:r>
            <a:r>
              <a:rPr lang="en-US" dirty="0" smtClean="0"/>
              <a:t>responses and </a:t>
            </a:r>
            <a:r>
              <a:rPr lang="en-US" dirty="0"/>
              <a:t>open up multiple </a:t>
            </a:r>
            <a:r>
              <a:rPr lang="en-US" dirty="0" smtClean="0"/>
              <a:t>meaning</a:t>
            </a:r>
          </a:p>
          <a:p>
            <a:pPr lvl="1"/>
            <a:r>
              <a:rPr lang="en-US" dirty="0" smtClean="0"/>
              <a:t> </a:t>
            </a:r>
            <a:r>
              <a:rPr lang="en-US" dirty="0"/>
              <a:t>develop an understanding of the relationships between studies in language and literature and </a:t>
            </a:r>
            <a:r>
              <a:rPr lang="en-US" dirty="0" smtClean="0"/>
              <a:t>other disciplines</a:t>
            </a:r>
          </a:p>
          <a:p>
            <a:pPr lvl="1"/>
            <a:r>
              <a:rPr lang="en-US" dirty="0" smtClean="0"/>
              <a:t>communicate </a:t>
            </a:r>
            <a:r>
              <a:rPr lang="en-US" dirty="0"/>
              <a:t>and collaborate in a confident and creative </a:t>
            </a:r>
            <a:r>
              <a:rPr lang="en-US" dirty="0" smtClean="0"/>
              <a:t>way</a:t>
            </a:r>
          </a:p>
          <a:p>
            <a:pPr lvl="1"/>
            <a:r>
              <a:rPr lang="en-US" dirty="0" smtClean="0"/>
              <a:t> </a:t>
            </a:r>
            <a:r>
              <a:rPr lang="en-US" dirty="0"/>
              <a:t>foster a lifelong interest in and enjoyment of language and literature.</a:t>
            </a:r>
          </a:p>
        </p:txBody>
      </p:sp>
    </p:spTree>
    <p:extLst>
      <p:ext uri="{BB962C8B-B14F-4D97-AF65-F5344CB8AC3E}">
        <p14:creationId xmlns:p14="http://schemas.microsoft.com/office/powerpoint/2010/main" val="30660590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err="1" smtClean="0"/>
              <a:t>Jin</a:t>
            </a:r>
            <a:r>
              <a:rPr lang="en-US" dirty="0" smtClean="0"/>
              <a:t> </a:t>
            </a:r>
            <a:r>
              <a:rPr lang="en-US" i="1" dirty="0" smtClean="0"/>
              <a:t>or </a:t>
            </a:r>
            <a:r>
              <a:rPr lang="en-US" dirty="0" smtClean="0"/>
              <a:t>Que Mai</a:t>
            </a:r>
            <a:endParaRPr lang="en-US" dirty="0"/>
          </a:p>
        </p:txBody>
      </p:sp>
      <p:sp>
        <p:nvSpPr>
          <p:cNvPr id="3" name="Content Placeholder 2"/>
          <p:cNvSpPr>
            <a:spLocks noGrp="1"/>
          </p:cNvSpPr>
          <p:nvPr>
            <p:ph idx="1"/>
          </p:nvPr>
        </p:nvSpPr>
        <p:spPr>
          <a:xfrm>
            <a:off x="792610" y="1071154"/>
            <a:ext cx="10353762" cy="5212080"/>
          </a:xfrm>
        </p:spPr>
        <p:txBody>
          <a:bodyPr>
            <a:normAutofit fontScale="62500" lnSpcReduction="20000"/>
          </a:bodyPr>
          <a:lstStyle/>
          <a:p>
            <a:r>
              <a:rPr lang="en-US" dirty="0" smtClean="0"/>
              <a:t>Areas of Exploration</a:t>
            </a:r>
          </a:p>
          <a:p>
            <a:pPr lvl="1"/>
            <a:r>
              <a:rPr lang="en-US" dirty="0" smtClean="0"/>
              <a:t>Readers, Writers, and Texts</a:t>
            </a:r>
          </a:p>
          <a:p>
            <a:pPr lvl="2"/>
            <a:r>
              <a:rPr lang="en-US" dirty="0" smtClean="0"/>
              <a:t>In what ways is meaning constructed, negotiated, expressed, and interpreted?</a:t>
            </a:r>
          </a:p>
          <a:p>
            <a:pPr lvl="2"/>
            <a:r>
              <a:rPr lang="en-US" dirty="0" smtClean="0"/>
              <a:t>How do literary texts offer insights and challenges?</a:t>
            </a:r>
          </a:p>
          <a:p>
            <a:pPr lvl="1"/>
            <a:r>
              <a:rPr lang="en-US" dirty="0" smtClean="0"/>
              <a:t>Time and Space</a:t>
            </a:r>
          </a:p>
          <a:p>
            <a:pPr lvl="2"/>
            <a:r>
              <a:rPr lang="en-US" dirty="0"/>
              <a:t>How important is cultural or </a:t>
            </a:r>
            <a:r>
              <a:rPr lang="en-US" dirty="0" smtClean="0"/>
              <a:t>historical context </a:t>
            </a:r>
            <a:r>
              <a:rPr lang="en-US" dirty="0"/>
              <a:t>to the production and </a:t>
            </a:r>
            <a:r>
              <a:rPr lang="en-US" dirty="0" smtClean="0"/>
              <a:t>reception of </a:t>
            </a:r>
            <a:r>
              <a:rPr lang="en-US" dirty="0"/>
              <a:t>a literary text?</a:t>
            </a:r>
          </a:p>
          <a:p>
            <a:pPr lvl="2"/>
            <a:r>
              <a:rPr lang="en-US" dirty="0" smtClean="0"/>
              <a:t>To what extent do literary texts offer insight into another culture?</a:t>
            </a:r>
          </a:p>
          <a:p>
            <a:pPr lvl="2"/>
            <a:r>
              <a:rPr lang="en-US" dirty="0"/>
              <a:t>How do literary texts reflect, </a:t>
            </a:r>
            <a:r>
              <a:rPr lang="en-US" dirty="0" smtClean="0"/>
              <a:t>represent or </a:t>
            </a:r>
            <a:r>
              <a:rPr lang="en-US" dirty="0"/>
              <a:t>form a part of cultural practices</a:t>
            </a:r>
            <a:r>
              <a:rPr lang="en-US" dirty="0" smtClean="0"/>
              <a:t>?</a:t>
            </a:r>
          </a:p>
          <a:p>
            <a:pPr lvl="1"/>
            <a:r>
              <a:rPr lang="en-US" dirty="0" smtClean="0"/>
              <a:t>Intertextuality</a:t>
            </a:r>
          </a:p>
          <a:p>
            <a:pPr lvl="2"/>
            <a:r>
              <a:rPr lang="en-US" dirty="0"/>
              <a:t>How do literary texts adhere to </a:t>
            </a:r>
            <a:r>
              <a:rPr lang="en-US" dirty="0" smtClean="0"/>
              <a:t>and deviate </a:t>
            </a:r>
            <a:r>
              <a:rPr lang="en-US" dirty="0"/>
              <a:t>from conventions associated </a:t>
            </a:r>
            <a:r>
              <a:rPr lang="en-US" dirty="0" smtClean="0"/>
              <a:t>with literary </a:t>
            </a:r>
            <a:r>
              <a:rPr lang="en-US" dirty="0"/>
              <a:t>forms</a:t>
            </a:r>
            <a:r>
              <a:rPr lang="en-US" dirty="0" smtClean="0"/>
              <a:t>?</a:t>
            </a:r>
          </a:p>
          <a:p>
            <a:pPr lvl="2"/>
            <a:r>
              <a:rPr lang="en-US" dirty="0"/>
              <a:t>In what ways can diverse literary </a:t>
            </a:r>
            <a:r>
              <a:rPr lang="en-US" dirty="0" smtClean="0"/>
              <a:t>texts share </a:t>
            </a:r>
            <a:r>
              <a:rPr lang="en-US" dirty="0"/>
              <a:t>points of similarity?</a:t>
            </a:r>
            <a:endParaRPr lang="en-US" dirty="0" smtClean="0"/>
          </a:p>
          <a:p>
            <a:pPr lvl="2"/>
            <a:r>
              <a:rPr lang="en-US" dirty="0" smtClean="0"/>
              <a:t>How </a:t>
            </a:r>
            <a:r>
              <a:rPr lang="en-US" dirty="0"/>
              <a:t>can literary texts offer </a:t>
            </a:r>
            <a:r>
              <a:rPr lang="en-US" dirty="0" smtClean="0"/>
              <a:t>multiple perspectives </a:t>
            </a:r>
            <a:r>
              <a:rPr lang="en-US" dirty="0"/>
              <a:t>of a single issue, topic </a:t>
            </a:r>
            <a:r>
              <a:rPr lang="en-US" dirty="0" smtClean="0"/>
              <a:t>or theme?</a:t>
            </a:r>
          </a:p>
          <a:p>
            <a:pPr lvl="2"/>
            <a:r>
              <a:rPr lang="en-US" dirty="0"/>
              <a:t>In what ways can comparison </a:t>
            </a:r>
            <a:r>
              <a:rPr lang="en-US" dirty="0" smtClean="0"/>
              <a:t>and interpretation </a:t>
            </a:r>
            <a:r>
              <a:rPr lang="en-US" dirty="0"/>
              <a:t>be transformative?</a:t>
            </a:r>
          </a:p>
          <a:p>
            <a:r>
              <a:rPr lang="en-US" dirty="0" smtClean="0"/>
              <a:t>Concepts</a:t>
            </a:r>
          </a:p>
          <a:p>
            <a:pPr lvl="1"/>
            <a:r>
              <a:rPr lang="en-US" dirty="0" smtClean="0"/>
              <a:t>Identity, culture, communication, perspective, and representation</a:t>
            </a:r>
          </a:p>
          <a:p>
            <a:r>
              <a:rPr lang="en-US" dirty="0" smtClean="0"/>
              <a:t>Fields of Inquiry for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a:t>
            </a:r>
          </a:p>
        </p:txBody>
      </p:sp>
    </p:spTree>
    <p:extLst>
      <p:ext uri="{BB962C8B-B14F-4D97-AF65-F5344CB8AC3E}">
        <p14:creationId xmlns:p14="http://schemas.microsoft.com/office/powerpoint/2010/main" val="42705836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These Reflect Choices as Well</a:t>
            </a:r>
            <a:endParaRPr lang="en-US" dirty="0"/>
          </a:p>
        </p:txBody>
      </p:sp>
      <p:sp>
        <p:nvSpPr>
          <p:cNvPr id="5" name="Content Placeholder 4"/>
          <p:cNvSpPr>
            <a:spLocks noGrp="1"/>
          </p:cNvSpPr>
          <p:nvPr>
            <p:ph idx="1"/>
          </p:nvPr>
        </p:nvSpPr>
        <p:spPr/>
        <p:txBody>
          <a:bodyPr/>
          <a:lstStyle/>
          <a:p>
            <a:r>
              <a:rPr lang="en-US" dirty="0" smtClean="0"/>
              <a:t>Males: 10//Females: 5 (I need more female authors)</a:t>
            </a:r>
          </a:p>
          <a:p>
            <a:r>
              <a:rPr lang="en-US" dirty="0" smtClean="0"/>
              <a:t>Continents: North America, South America, Europe, Asia</a:t>
            </a:r>
          </a:p>
          <a:p>
            <a:r>
              <a:rPr lang="en-US" dirty="0" smtClean="0"/>
              <a:t>Periods: 3 Pre 20</a:t>
            </a:r>
            <a:r>
              <a:rPr lang="en-US" baseline="30000" dirty="0" smtClean="0"/>
              <a:t>th</a:t>
            </a:r>
            <a:r>
              <a:rPr lang="en-US" dirty="0" smtClean="0"/>
              <a:t>, 5 20</a:t>
            </a:r>
            <a:r>
              <a:rPr lang="en-US" baseline="30000" dirty="0" smtClean="0"/>
              <a:t>th</a:t>
            </a:r>
            <a:r>
              <a:rPr lang="en-US" dirty="0" smtClean="0"/>
              <a:t>, 7 21</a:t>
            </a:r>
            <a:r>
              <a:rPr lang="en-US" baseline="30000" dirty="0" smtClean="0"/>
              <a:t>st</a:t>
            </a:r>
            <a:endParaRPr lang="en-US" dirty="0" smtClean="0"/>
          </a:p>
          <a:p>
            <a:r>
              <a:rPr lang="en-US" dirty="0" smtClean="0"/>
              <a:t>PRL: 10</a:t>
            </a:r>
          </a:p>
          <a:p>
            <a:r>
              <a:rPr lang="en-US" dirty="0" smtClean="0"/>
              <a:t>Works in Translation: 5 (Possibly 6)</a:t>
            </a:r>
            <a:endParaRPr lang="en-US" dirty="0"/>
          </a:p>
        </p:txBody>
      </p:sp>
    </p:spTree>
    <p:extLst>
      <p:ext uri="{BB962C8B-B14F-4D97-AF65-F5344CB8AC3E}">
        <p14:creationId xmlns:p14="http://schemas.microsoft.com/office/powerpoint/2010/main" val="28658907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Hold</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2395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Marquez, Gabriel Garcia. Collected Novellas.</a:t>
            </a:r>
            <a:r>
              <a:rPr lang="en-US" i="1" dirty="0" smtClean="0"/>
              <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49121" y="1233361"/>
            <a:ext cx="2625995" cy="3934076"/>
          </a:xfrm>
        </p:spPr>
      </p:pic>
      <p:sp>
        <p:nvSpPr>
          <p:cNvPr id="4" name="Text Placeholder 3"/>
          <p:cNvSpPr>
            <a:spLocks noGrp="1"/>
          </p:cNvSpPr>
          <p:nvPr>
            <p:ph type="body" sz="half" idx="2"/>
          </p:nvPr>
        </p:nvSpPr>
        <p:spPr/>
        <p:txBody>
          <a:bodyPr/>
          <a:lstStyle/>
          <a:p>
            <a:r>
              <a:rPr lang="en-US" dirty="0" smtClean="0"/>
              <a:t>Marquez is an easy choice. Chronicle of a Death Foretold will pair well with </a:t>
            </a:r>
            <a:r>
              <a:rPr lang="en-US" i="1" dirty="0" smtClean="0"/>
              <a:t>In Cold Blood</a:t>
            </a:r>
            <a:r>
              <a:rPr lang="en-US" dirty="0" smtClean="0"/>
              <a:t>. I am planning on giving a choice to students of the other novella. These are classic novellas that allow us to explore magical realism and socio-politics. </a:t>
            </a:r>
            <a:endParaRPr lang="en-US" dirty="0"/>
          </a:p>
        </p:txBody>
      </p:sp>
    </p:spTree>
    <p:extLst>
      <p:ext uri="{BB962C8B-B14F-4D97-AF65-F5344CB8AC3E}">
        <p14:creationId xmlns:p14="http://schemas.microsoft.com/office/powerpoint/2010/main" val="31550502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9817"/>
            <a:ext cx="10353762" cy="901337"/>
          </a:xfrm>
        </p:spPr>
        <p:txBody>
          <a:bodyPr>
            <a:normAutofit/>
          </a:bodyPr>
          <a:lstStyle/>
          <a:p>
            <a:r>
              <a:rPr lang="en-US" dirty="0" smtClean="0"/>
              <a:t>Marquez, Gabriel Garcia. </a:t>
            </a:r>
            <a:r>
              <a:rPr lang="en-US" i="1" dirty="0" smtClean="0"/>
              <a:t>Collected Novellas.</a:t>
            </a:r>
            <a:endParaRPr lang="en-US" i="1" dirty="0"/>
          </a:p>
        </p:txBody>
      </p:sp>
      <p:sp>
        <p:nvSpPr>
          <p:cNvPr id="3" name="Content Placeholder 2"/>
          <p:cNvSpPr>
            <a:spLocks noGrp="1"/>
          </p:cNvSpPr>
          <p:nvPr>
            <p:ph idx="1"/>
          </p:nvPr>
        </p:nvSpPr>
        <p:spPr>
          <a:xfrm>
            <a:off x="913795" y="1227909"/>
            <a:ext cx="10353762" cy="5212080"/>
          </a:xfrm>
        </p:spPr>
        <p:txBody>
          <a:bodyPr>
            <a:normAutofit fontScale="62500" lnSpcReduction="20000"/>
          </a:bodyPr>
          <a:lstStyle/>
          <a:p>
            <a:r>
              <a:rPr lang="en-US" dirty="0" smtClean="0"/>
              <a:t>Areas of Exploration</a:t>
            </a:r>
          </a:p>
          <a:p>
            <a:pPr lvl="1"/>
            <a:r>
              <a:rPr lang="en-US" dirty="0" smtClean="0"/>
              <a:t>Readers, Writers, and Texts</a:t>
            </a:r>
          </a:p>
          <a:p>
            <a:pPr lvl="2"/>
            <a:r>
              <a:rPr lang="en-US" dirty="0" smtClean="0"/>
              <a:t>In what ways is meaning constructed, negotiated, expressed, and interpreted?</a:t>
            </a:r>
          </a:p>
          <a:p>
            <a:pPr lvl="2"/>
            <a:r>
              <a:rPr lang="en-US" dirty="0" smtClean="0"/>
              <a:t>How does the structure or style of a literary text affect meaning?</a:t>
            </a:r>
          </a:p>
          <a:p>
            <a:pPr lvl="2"/>
            <a:r>
              <a:rPr lang="en-US" dirty="0" smtClean="0"/>
              <a:t>How do literary texts offer insights and challenges?</a:t>
            </a:r>
          </a:p>
          <a:p>
            <a:pPr lvl="1"/>
            <a:r>
              <a:rPr lang="en-US" dirty="0" smtClean="0"/>
              <a:t>Time and Space</a:t>
            </a:r>
          </a:p>
          <a:p>
            <a:pPr lvl="2"/>
            <a:r>
              <a:rPr lang="en-US" dirty="0"/>
              <a:t>How do we approach literary texts </a:t>
            </a:r>
            <a:r>
              <a:rPr lang="en-US" dirty="0" smtClean="0"/>
              <a:t>from different </a:t>
            </a:r>
            <a:r>
              <a:rPr lang="en-US" dirty="0"/>
              <a:t>times and cultures to our own?</a:t>
            </a:r>
          </a:p>
          <a:p>
            <a:pPr lvl="2"/>
            <a:r>
              <a:rPr lang="en-US" dirty="0" smtClean="0"/>
              <a:t>To what extent do literary texts offer insight into another culture?</a:t>
            </a:r>
          </a:p>
          <a:p>
            <a:pPr lvl="2"/>
            <a:r>
              <a:rPr lang="en-US" dirty="0" smtClean="0"/>
              <a:t>How </a:t>
            </a:r>
            <a:r>
              <a:rPr lang="en-US" dirty="0"/>
              <a:t>do literary texts reflect, </a:t>
            </a:r>
            <a:r>
              <a:rPr lang="en-US" dirty="0" smtClean="0"/>
              <a:t>represent or </a:t>
            </a:r>
            <a:r>
              <a:rPr lang="en-US" dirty="0"/>
              <a:t>form a part of cultural practices</a:t>
            </a:r>
            <a:r>
              <a:rPr lang="en-US" dirty="0" smtClean="0"/>
              <a:t>?</a:t>
            </a:r>
          </a:p>
          <a:p>
            <a:pPr lvl="2"/>
            <a:r>
              <a:rPr lang="en-US" dirty="0"/>
              <a:t>How does language represent </a:t>
            </a:r>
            <a:r>
              <a:rPr lang="en-US" dirty="0" smtClean="0"/>
              <a:t>social distinctions </a:t>
            </a:r>
            <a:r>
              <a:rPr lang="en-US" dirty="0"/>
              <a:t>and identities?</a:t>
            </a:r>
            <a:endParaRPr lang="en-US" dirty="0" smtClean="0"/>
          </a:p>
          <a:p>
            <a:pPr lvl="1"/>
            <a:r>
              <a:rPr lang="en-US" dirty="0" smtClean="0"/>
              <a:t>Intertextuality</a:t>
            </a:r>
          </a:p>
          <a:p>
            <a:pPr lvl="2"/>
            <a:r>
              <a:rPr lang="en-US" dirty="0" smtClean="0"/>
              <a:t>How </a:t>
            </a:r>
            <a:r>
              <a:rPr lang="en-US" dirty="0"/>
              <a:t>do literary texts adhere to </a:t>
            </a:r>
            <a:r>
              <a:rPr lang="en-US" dirty="0" smtClean="0"/>
              <a:t>and deviate </a:t>
            </a:r>
            <a:r>
              <a:rPr lang="en-US" dirty="0"/>
              <a:t>from conventions associated </a:t>
            </a:r>
            <a:r>
              <a:rPr lang="en-US" dirty="0" smtClean="0"/>
              <a:t>with literary </a:t>
            </a:r>
            <a:r>
              <a:rPr lang="en-US" dirty="0"/>
              <a:t>forms</a:t>
            </a:r>
            <a:r>
              <a:rPr lang="en-US" dirty="0" smtClean="0"/>
              <a:t>?</a:t>
            </a:r>
          </a:p>
          <a:p>
            <a:pPr lvl="2"/>
            <a:r>
              <a:rPr lang="en-US" dirty="0" smtClean="0"/>
              <a:t>In </a:t>
            </a:r>
            <a:r>
              <a:rPr lang="en-US" dirty="0"/>
              <a:t>what ways can comparison </a:t>
            </a:r>
            <a:r>
              <a:rPr lang="en-US" dirty="0" smtClean="0"/>
              <a:t>and interpretation </a:t>
            </a:r>
            <a:r>
              <a:rPr lang="en-US" dirty="0"/>
              <a:t>be transformative?</a:t>
            </a:r>
          </a:p>
          <a:p>
            <a:r>
              <a:rPr lang="en-US" dirty="0" smtClean="0"/>
              <a:t>Concepts</a:t>
            </a:r>
          </a:p>
          <a:p>
            <a:pPr lvl="1"/>
            <a:r>
              <a:rPr lang="en-US" dirty="0" smtClean="0"/>
              <a:t>Identity, culture, creativity, communication, perspective, and representation</a:t>
            </a:r>
          </a:p>
          <a:p>
            <a:r>
              <a:rPr lang="en-US" dirty="0" smtClean="0"/>
              <a:t>Fields of Inquiry fo</a:t>
            </a:r>
            <a:r>
              <a:rPr lang="en-US" dirty="0"/>
              <a:t>r</a:t>
            </a:r>
            <a:r>
              <a:rPr lang="en-US" dirty="0" smtClean="0"/>
              <a:t> Global Issues:</a:t>
            </a:r>
          </a:p>
          <a:p>
            <a:pPr lvl="1"/>
            <a:r>
              <a:rPr lang="en-US" dirty="0" smtClean="0"/>
              <a:t>Culture, identity, and community</a:t>
            </a:r>
          </a:p>
          <a:p>
            <a:pPr lvl="1"/>
            <a:r>
              <a:rPr lang="en-US" dirty="0" smtClean="0"/>
              <a:t>Beliefs, values, and education</a:t>
            </a:r>
          </a:p>
          <a:p>
            <a:pPr lvl="1"/>
            <a:r>
              <a:rPr lang="en-US" dirty="0" smtClean="0"/>
              <a:t>Art, creativity, and imagination</a:t>
            </a:r>
          </a:p>
          <a:p>
            <a:pPr lvl="1"/>
            <a:r>
              <a:rPr lang="en-US" dirty="0" smtClean="0"/>
              <a:t>Politics, power, and justice</a:t>
            </a:r>
          </a:p>
          <a:p>
            <a:pPr lvl="1"/>
            <a:r>
              <a:rPr lang="en-US" dirty="0" smtClean="0"/>
              <a:t>Science, technology, and the environment</a:t>
            </a:r>
          </a:p>
          <a:p>
            <a:pPr lvl="1"/>
            <a:endParaRPr lang="en-US" dirty="0" smtClean="0"/>
          </a:p>
          <a:p>
            <a:pPr marL="450000" lvl="1" indent="0">
              <a:buNone/>
            </a:pPr>
            <a:endParaRPr lang="en-US" dirty="0" smtClean="0"/>
          </a:p>
        </p:txBody>
      </p:sp>
    </p:spTree>
    <p:extLst>
      <p:ext uri="{BB962C8B-B14F-4D97-AF65-F5344CB8AC3E}">
        <p14:creationId xmlns:p14="http://schemas.microsoft.com/office/powerpoint/2010/main" val="7575344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5094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Information</a:t>
            </a:r>
            <a:endParaRPr lang="en-US" dirty="0"/>
          </a:p>
        </p:txBody>
      </p:sp>
      <p:sp>
        <p:nvSpPr>
          <p:cNvPr id="5" name="Content Placeholder 4"/>
          <p:cNvSpPr>
            <a:spLocks noGrp="1"/>
          </p:cNvSpPr>
          <p:nvPr>
            <p:ph idx="1"/>
          </p:nvPr>
        </p:nvSpPr>
        <p:spPr/>
        <p:txBody>
          <a:bodyPr>
            <a:normAutofit/>
          </a:bodyPr>
          <a:lstStyle/>
          <a:p>
            <a:r>
              <a:rPr lang="en-US" dirty="0" smtClean="0"/>
              <a:t>Ms. Keeler</a:t>
            </a:r>
          </a:p>
          <a:p>
            <a:pPr lvl="1"/>
            <a:r>
              <a:rPr lang="en-US" dirty="0" smtClean="0"/>
              <a:t>404-409-1114 by text (Please do not text me at midnight)</a:t>
            </a:r>
          </a:p>
          <a:p>
            <a:pPr lvl="1"/>
            <a:r>
              <a:rPr lang="en-US" dirty="0" smtClean="0">
                <a:hlinkClick r:id="rId2"/>
              </a:rPr>
              <a:t>keelerjacksonhs@gmail.com</a:t>
            </a:r>
            <a:r>
              <a:rPr lang="en-US" dirty="0" smtClean="0"/>
              <a:t> (This is my preferred email)</a:t>
            </a:r>
          </a:p>
          <a:p>
            <a:pPr lvl="1"/>
            <a:r>
              <a:rPr lang="en-US" dirty="0" smtClean="0">
                <a:hlinkClick r:id="rId3"/>
              </a:rPr>
              <a:t>jkeeler@apsk12.org</a:t>
            </a:r>
            <a:endParaRPr lang="en-US" dirty="0" smtClean="0"/>
          </a:p>
          <a:p>
            <a:pPr lvl="1"/>
            <a:endParaRPr lang="en-US" dirty="0"/>
          </a:p>
          <a:p>
            <a:r>
              <a:rPr lang="en-US" dirty="0" smtClean="0"/>
              <a:t>Please feel free to contact me with questions, concerns, or comments at the above. I can usually respond via text in a few minutes. I may respond with a meme. </a:t>
            </a:r>
          </a:p>
          <a:p>
            <a:r>
              <a:rPr lang="en-US" dirty="0" smtClean="0"/>
              <a:t>Official Tutorial Day: Tuesdays </a:t>
            </a:r>
            <a:r>
              <a:rPr lang="en-US" dirty="0" smtClean="0"/>
              <a:t>3:45-4:45</a:t>
            </a:r>
            <a:endParaRPr lang="en-US" dirty="0" smtClean="0"/>
          </a:p>
          <a:p>
            <a:pPr marL="36900" indent="0">
              <a:buNone/>
            </a:pPr>
            <a:endParaRPr lang="en-US" dirty="0"/>
          </a:p>
        </p:txBody>
      </p:sp>
    </p:spTree>
    <p:extLst>
      <p:ext uri="{BB962C8B-B14F-4D97-AF65-F5344CB8AC3E}">
        <p14:creationId xmlns:p14="http://schemas.microsoft.com/office/powerpoint/2010/main" val="2715935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96092"/>
            <a:ext cx="10353762" cy="970450"/>
          </a:xfrm>
        </p:spPr>
        <p:txBody>
          <a:bodyPr/>
          <a:lstStyle/>
          <a:p>
            <a:r>
              <a:rPr lang="en-US" dirty="0" smtClean="0"/>
              <a:t>My Schedule</a:t>
            </a:r>
            <a:endParaRPr lang="en-US" dirty="0"/>
          </a:p>
        </p:txBody>
      </p:sp>
      <p:pic>
        <p:nvPicPr>
          <p:cNvPr id="6" name="Content Placeholder 5"/>
          <p:cNvPicPr>
            <a:picLocks noGrp="1" noChangeAspect="1"/>
          </p:cNvPicPr>
          <p:nvPr>
            <p:ph idx="1"/>
          </p:nvPr>
        </p:nvPicPr>
        <p:blipFill>
          <a:blip r:embed="rId2"/>
          <a:stretch>
            <a:fillRect/>
          </a:stretch>
        </p:blipFill>
        <p:spPr>
          <a:xfrm>
            <a:off x="1293411" y="1731963"/>
            <a:ext cx="9595652" cy="4059237"/>
          </a:xfrm>
          <a:prstGeom prst="rect">
            <a:avLst/>
          </a:prstGeom>
        </p:spPr>
      </p:pic>
    </p:spTree>
    <p:extLst>
      <p:ext uri="{BB962C8B-B14F-4D97-AF65-F5344CB8AC3E}">
        <p14:creationId xmlns:p14="http://schemas.microsoft.com/office/powerpoint/2010/main" val="39530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7819"/>
            <a:ext cx="10353762" cy="970450"/>
          </a:xfrm>
        </p:spPr>
        <p:txBody>
          <a:bodyPr/>
          <a:lstStyle/>
          <a:p>
            <a:r>
              <a:rPr lang="en-US" dirty="0" smtClean="0"/>
              <a:t>Logistics</a:t>
            </a:r>
            <a:endParaRPr lang="en-US" dirty="0"/>
          </a:p>
        </p:txBody>
      </p:sp>
      <p:sp>
        <p:nvSpPr>
          <p:cNvPr id="3" name="Content Placeholder 2"/>
          <p:cNvSpPr>
            <a:spLocks noGrp="1"/>
          </p:cNvSpPr>
          <p:nvPr>
            <p:ph idx="1"/>
          </p:nvPr>
        </p:nvSpPr>
        <p:spPr>
          <a:xfrm>
            <a:off x="913795" y="1178269"/>
            <a:ext cx="10353762" cy="4987004"/>
          </a:xfrm>
        </p:spPr>
        <p:txBody>
          <a:bodyPr>
            <a:normAutofit lnSpcReduction="10000"/>
          </a:bodyPr>
          <a:lstStyle/>
          <a:p>
            <a:r>
              <a:rPr lang="en-US" dirty="0" smtClean="0"/>
              <a:t>This is a two-year course. </a:t>
            </a:r>
          </a:p>
          <a:p>
            <a:r>
              <a:rPr lang="en-US" dirty="0" smtClean="0"/>
              <a:t>The reading workload of primary texts will be broken into 6 texts the first year and 7 the second. These texts meet the requirements of the course as outlined by IB. </a:t>
            </a:r>
          </a:p>
          <a:p>
            <a:r>
              <a:rPr lang="en-US" dirty="0" smtClean="0"/>
              <a:t>The course is structured with three spiraling Areas of Exploration—each requiring 80 hours of teaching. These units are not finite but are woven throughout the course. I will outline each on  a later slide. </a:t>
            </a:r>
          </a:p>
          <a:p>
            <a:r>
              <a:rPr lang="en-US" dirty="0" smtClean="0"/>
              <a:t>We will also take into consideration concepts and Global Issues for each text. </a:t>
            </a:r>
          </a:p>
          <a:p>
            <a:r>
              <a:rPr lang="en-US" dirty="0" smtClean="0"/>
              <a:t>You will be required to keep a learner portfolio that will be compiled throughout the course. It will be a record of your work as well as a record of your  understanding to use for later assessments. You will place a copy of each facet in Managebac.</a:t>
            </a:r>
          </a:p>
          <a:p>
            <a:r>
              <a:rPr lang="en-US" dirty="0" smtClean="0"/>
              <a:t>You have four IB assessments. I will go into more details on a subsequent slide. </a:t>
            </a:r>
          </a:p>
          <a:p>
            <a:pPr lvl="1"/>
            <a:r>
              <a:rPr lang="en-US" dirty="0" smtClean="0"/>
              <a:t>3 will be external</a:t>
            </a:r>
          </a:p>
          <a:p>
            <a:pPr lvl="1"/>
            <a:r>
              <a:rPr lang="en-US" dirty="0" smtClean="0"/>
              <a:t>1 will be internal</a:t>
            </a:r>
          </a:p>
          <a:p>
            <a:pPr marL="36900" indent="0">
              <a:buNone/>
            </a:pPr>
            <a:endParaRPr lang="en-US" dirty="0"/>
          </a:p>
        </p:txBody>
      </p:sp>
    </p:spTree>
    <p:extLst>
      <p:ext uri="{BB962C8B-B14F-4D97-AF65-F5344CB8AC3E}">
        <p14:creationId xmlns:p14="http://schemas.microsoft.com/office/powerpoint/2010/main" val="1784730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24691"/>
            <a:ext cx="10353762" cy="970450"/>
          </a:xfrm>
        </p:spPr>
        <p:txBody>
          <a:bodyPr/>
          <a:lstStyle/>
          <a:p>
            <a:r>
              <a:rPr lang="en-US" dirty="0" smtClean="0"/>
              <a:t>Assessment Objectives</a:t>
            </a:r>
            <a:endParaRPr lang="en-US" dirty="0"/>
          </a:p>
        </p:txBody>
      </p:sp>
      <p:sp>
        <p:nvSpPr>
          <p:cNvPr id="3" name="Content Placeholder 2"/>
          <p:cNvSpPr>
            <a:spLocks noGrp="1"/>
          </p:cNvSpPr>
          <p:nvPr>
            <p:ph idx="1"/>
          </p:nvPr>
        </p:nvSpPr>
        <p:spPr>
          <a:xfrm>
            <a:off x="913795" y="1095141"/>
            <a:ext cx="10353762" cy="5361077"/>
          </a:xfrm>
        </p:spPr>
        <p:txBody>
          <a:bodyPr>
            <a:normAutofit/>
          </a:bodyPr>
          <a:lstStyle/>
          <a:p>
            <a:r>
              <a:rPr lang="en-US" dirty="0"/>
              <a:t>1. Know, understand and interpret:</a:t>
            </a:r>
          </a:p>
          <a:p>
            <a:pPr lvl="1"/>
            <a:r>
              <a:rPr lang="en-US" dirty="0" smtClean="0"/>
              <a:t>a </a:t>
            </a:r>
            <a:r>
              <a:rPr lang="en-US" dirty="0"/>
              <a:t>range of texts, works and/or performances, and their meanings and implications</a:t>
            </a:r>
          </a:p>
          <a:p>
            <a:pPr lvl="1"/>
            <a:r>
              <a:rPr lang="en-US" dirty="0" smtClean="0"/>
              <a:t>contexts </a:t>
            </a:r>
            <a:r>
              <a:rPr lang="en-US" dirty="0"/>
              <a:t>in which texts are written and/or received</a:t>
            </a:r>
          </a:p>
          <a:p>
            <a:pPr lvl="1"/>
            <a:r>
              <a:rPr lang="en-US" dirty="0" smtClean="0"/>
              <a:t>elements </a:t>
            </a:r>
            <a:r>
              <a:rPr lang="en-US" dirty="0"/>
              <a:t>of literary, stylistic, rhetorical, visual and/or performance craft</a:t>
            </a:r>
          </a:p>
          <a:p>
            <a:pPr lvl="1"/>
            <a:r>
              <a:rPr lang="en-US" dirty="0" smtClean="0"/>
              <a:t>features </a:t>
            </a:r>
            <a:r>
              <a:rPr lang="en-US" dirty="0"/>
              <a:t>of particular text types and literary forms.</a:t>
            </a:r>
          </a:p>
          <a:p>
            <a:r>
              <a:rPr lang="en-US" dirty="0"/>
              <a:t>2. </a:t>
            </a:r>
            <a:r>
              <a:rPr lang="en-US" dirty="0" smtClean="0"/>
              <a:t>Analyze </a:t>
            </a:r>
            <a:r>
              <a:rPr lang="en-US" dirty="0"/>
              <a:t>and evaluate:</a:t>
            </a:r>
          </a:p>
          <a:p>
            <a:pPr lvl="1"/>
            <a:r>
              <a:rPr lang="en-US" dirty="0" smtClean="0"/>
              <a:t>ways </a:t>
            </a:r>
            <a:r>
              <a:rPr lang="en-US" dirty="0"/>
              <a:t>in which the use of language creates meaning</a:t>
            </a:r>
          </a:p>
          <a:p>
            <a:pPr lvl="1"/>
            <a:r>
              <a:rPr lang="en-US" dirty="0" smtClean="0"/>
              <a:t>uses </a:t>
            </a:r>
            <a:r>
              <a:rPr lang="en-US" dirty="0"/>
              <a:t>and effects of literary, stylistic, rhetorical, visual or theatrical techniques</a:t>
            </a:r>
          </a:p>
          <a:p>
            <a:pPr lvl="1"/>
            <a:r>
              <a:rPr lang="en-US" dirty="0" smtClean="0"/>
              <a:t>relationships </a:t>
            </a:r>
            <a:r>
              <a:rPr lang="en-US" dirty="0"/>
              <a:t>among different texts</a:t>
            </a:r>
          </a:p>
          <a:p>
            <a:pPr lvl="1"/>
            <a:r>
              <a:rPr lang="en-US" dirty="0" smtClean="0"/>
              <a:t>ways </a:t>
            </a:r>
            <a:r>
              <a:rPr lang="en-US" dirty="0"/>
              <a:t>in which texts may offer perspectives on human concerns.</a:t>
            </a:r>
          </a:p>
          <a:p>
            <a:r>
              <a:rPr lang="en-US" dirty="0"/>
              <a:t>3. Communicate</a:t>
            </a:r>
          </a:p>
          <a:p>
            <a:pPr lvl="1"/>
            <a:r>
              <a:rPr lang="en-US" dirty="0" smtClean="0"/>
              <a:t>ideas </a:t>
            </a:r>
            <a:r>
              <a:rPr lang="en-US" dirty="0"/>
              <a:t>in clear, logical and persuasive ways</a:t>
            </a:r>
          </a:p>
          <a:p>
            <a:pPr lvl="1"/>
            <a:r>
              <a:rPr lang="en-US" dirty="0" smtClean="0"/>
              <a:t>in </a:t>
            </a:r>
            <a:r>
              <a:rPr lang="en-US" dirty="0"/>
              <a:t>a range of styles, registers and for a variety of purposes and </a:t>
            </a:r>
            <a:r>
              <a:rPr lang="en-US" dirty="0" smtClean="0"/>
              <a:t>situations</a:t>
            </a:r>
            <a:endParaRPr lang="en-US" dirty="0"/>
          </a:p>
        </p:txBody>
      </p:sp>
    </p:spTree>
    <p:extLst>
      <p:ext uri="{BB962C8B-B14F-4D97-AF65-F5344CB8AC3E}">
        <p14:creationId xmlns:p14="http://schemas.microsoft.com/office/powerpoint/2010/main" val="2802695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1673"/>
            <a:ext cx="10353762" cy="970450"/>
          </a:xfrm>
        </p:spPr>
        <p:txBody>
          <a:bodyPr/>
          <a:lstStyle/>
          <a:p>
            <a:r>
              <a:rPr lang="en-US" dirty="0" smtClean="0"/>
              <a:t>Your IB Assessments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526" t="18086" r="30220" b="9898"/>
          <a:stretch/>
        </p:blipFill>
        <p:spPr>
          <a:xfrm>
            <a:off x="2479360" y="1192123"/>
            <a:ext cx="6914023" cy="5159832"/>
          </a:xfrm>
        </p:spPr>
      </p:pic>
      <p:sp>
        <p:nvSpPr>
          <p:cNvPr id="3" name="TextBox 2"/>
          <p:cNvSpPr txBox="1"/>
          <p:nvPr/>
        </p:nvSpPr>
        <p:spPr>
          <a:xfrm>
            <a:off x="9653451" y="1586825"/>
            <a:ext cx="2116183" cy="1600438"/>
          </a:xfrm>
          <a:prstGeom prst="rect">
            <a:avLst/>
          </a:prstGeom>
          <a:noFill/>
        </p:spPr>
        <p:txBody>
          <a:bodyPr wrap="square" rtlCol="0">
            <a:spAutoFit/>
          </a:bodyPr>
          <a:lstStyle/>
          <a:p>
            <a:r>
              <a:rPr lang="en-US" sz="1400" dirty="0" smtClean="0"/>
              <a:t>Paper 1 and Paper 2 will be at the end of the course for your IB Exams.  You may use any text not previously used for an IB Assessment. </a:t>
            </a:r>
            <a:endParaRPr lang="en-US" sz="1400" dirty="0"/>
          </a:p>
        </p:txBody>
      </p:sp>
      <p:sp>
        <p:nvSpPr>
          <p:cNvPr id="5" name="TextBox 4"/>
          <p:cNvSpPr txBox="1"/>
          <p:nvPr/>
        </p:nvSpPr>
        <p:spPr>
          <a:xfrm>
            <a:off x="182880" y="3187263"/>
            <a:ext cx="2296480" cy="954107"/>
          </a:xfrm>
          <a:prstGeom prst="rect">
            <a:avLst/>
          </a:prstGeom>
          <a:noFill/>
        </p:spPr>
        <p:txBody>
          <a:bodyPr wrap="square" rtlCol="0">
            <a:spAutoFit/>
          </a:bodyPr>
          <a:lstStyle/>
          <a:p>
            <a:r>
              <a:rPr lang="en-US" sz="1400" dirty="0" smtClean="0"/>
              <a:t>The HL Essay will occur either at the end of the junior year or beginning of senior year. </a:t>
            </a:r>
            <a:endParaRPr lang="en-US" sz="1400" dirty="0"/>
          </a:p>
        </p:txBody>
      </p:sp>
      <p:sp>
        <p:nvSpPr>
          <p:cNvPr id="6" name="TextBox 5"/>
          <p:cNvSpPr txBox="1"/>
          <p:nvPr/>
        </p:nvSpPr>
        <p:spPr>
          <a:xfrm>
            <a:off x="9505405" y="4306388"/>
            <a:ext cx="2116183" cy="1384995"/>
          </a:xfrm>
          <a:prstGeom prst="rect">
            <a:avLst/>
          </a:prstGeom>
          <a:noFill/>
        </p:spPr>
        <p:txBody>
          <a:bodyPr wrap="square" rtlCol="0">
            <a:spAutoFit/>
          </a:bodyPr>
          <a:lstStyle/>
          <a:p>
            <a:r>
              <a:rPr lang="en-US" sz="1400" dirty="0" smtClean="0"/>
              <a:t>The IO will take place at the beginning of your senior year. It will primarily  be based on texts from the junior year. </a:t>
            </a:r>
            <a:endParaRPr lang="en-US" sz="1400" dirty="0"/>
          </a:p>
        </p:txBody>
      </p:sp>
      <p:sp>
        <p:nvSpPr>
          <p:cNvPr id="7" name="TextBox 6"/>
          <p:cNvSpPr txBox="1"/>
          <p:nvPr/>
        </p:nvSpPr>
        <p:spPr>
          <a:xfrm>
            <a:off x="182880" y="809896"/>
            <a:ext cx="2036410" cy="1477328"/>
          </a:xfrm>
          <a:prstGeom prst="rect">
            <a:avLst/>
          </a:prstGeom>
          <a:noFill/>
        </p:spPr>
        <p:txBody>
          <a:bodyPr wrap="square" rtlCol="0">
            <a:spAutoFit/>
          </a:bodyPr>
          <a:lstStyle/>
          <a:p>
            <a:r>
              <a:rPr lang="en-US" dirty="0" smtClean="0">
                <a:solidFill>
                  <a:srgbClr val="FF0000"/>
                </a:solidFill>
              </a:rPr>
              <a:t>Cohort 2022: </a:t>
            </a:r>
          </a:p>
          <a:p>
            <a:r>
              <a:rPr lang="en-US" dirty="0" smtClean="0">
                <a:solidFill>
                  <a:srgbClr val="FF0000"/>
                </a:solidFill>
              </a:rPr>
              <a:t>Paper One will be 50%, the HL essay will be 25%, and the IO will be 25%</a:t>
            </a:r>
            <a:endParaRPr lang="en-US" dirty="0">
              <a:solidFill>
                <a:srgbClr val="FF0000"/>
              </a:solidFill>
            </a:endParaRPr>
          </a:p>
        </p:txBody>
      </p:sp>
    </p:spTree>
    <p:extLst>
      <p:ext uri="{BB962C8B-B14F-4D97-AF65-F5344CB8AC3E}">
        <p14:creationId xmlns:p14="http://schemas.microsoft.com/office/powerpoint/2010/main" val="1476090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15396</TotalTime>
  <Words>6373</Words>
  <Application>Microsoft Office PowerPoint</Application>
  <PresentationFormat>Widescreen</PresentationFormat>
  <Paragraphs>569</Paragraphs>
  <Slides>67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Calibri</vt:lpstr>
      <vt:lpstr>Calisto MT</vt:lpstr>
      <vt:lpstr>MyriadPro-Regular</vt:lpstr>
      <vt:lpstr>Trebuchet MS</vt:lpstr>
      <vt:lpstr>Wingdings 2</vt:lpstr>
      <vt:lpstr>Slate</vt:lpstr>
      <vt:lpstr>IB Language A: Literature  </vt:lpstr>
      <vt:lpstr>About Me</vt:lpstr>
      <vt:lpstr>Tech Codes</vt:lpstr>
      <vt:lpstr>Description (from the  Guide)</vt:lpstr>
      <vt:lpstr>Aims and Assessments</vt:lpstr>
      <vt:lpstr>Aims</vt:lpstr>
      <vt:lpstr>Logistics</vt:lpstr>
      <vt:lpstr>Assessment Objectives</vt:lpstr>
      <vt:lpstr>Your IB Assessments</vt:lpstr>
      <vt:lpstr>Your Class Assessments</vt:lpstr>
      <vt:lpstr>Your Class Assessments</vt:lpstr>
      <vt:lpstr>Academic Honesty</vt:lpstr>
      <vt:lpstr>Areas of Exploration</vt:lpstr>
      <vt:lpstr>Readers, Writers, and Texts</vt:lpstr>
      <vt:lpstr>Time and Space</vt:lpstr>
      <vt:lpstr>Intertextuality</vt:lpstr>
      <vt:lpstr>Central Concepts</vt:lpstr>
      <vt:lpstr>Identity</vt:lpstr>
      <vt:lpstr>Culture</vt:lpstr>
      <vt:lpstr>Creativity</vt:lpstr>
      <vt:lpstr>Communication</vt:lpstr>
      <vt:lpstr>Perspective</vt:lpstr>
      <vt:lpstr>Transformation</vt:lpstr>
      <vt:lpstr>Representation</vt:lpstr>
      <vt:lpstr>Global Issues</vt:lpstr>
      <vt:lpstr>Global Issues</vt:lpstr>
      <vt:lpstr>Culture, Identity, Community</vt:lpstr>
      <vt:lpstr>Beliefs, Value, Education</vt:lpstr>
      <vt:lpstr>Politics, Power, and Justice</vt:lpstr>
      <vt:lpstr>Art, Creativity, and the Imagination</vt:lpstr>
      <vt:lpstr>Science, Technology, and the Environment</vt:lpstr>
      <vt:lpstr>Year One Texts</vt:lpstr>
      <vt:lpstr> Murakami, Haruki. Selected Short Stories </vt:lpstr>
      <vt:lpstr>Murakami, Haruki. Selected Short Stories.</vt:lpstr>
      <vt:lpstr> Ovid. Metamorphoses. </vt:lpstr>
      <vt:lpstr>Ovid. Selections from Metamorphoses.</vt:lpstr>
      <vt:lpstr> Kundera, Milan. The Unbearable Lightness of Being.  </vt:lpstr>
      <vt:lpstr>Kundera, Milan. The Unbearable Lightness of Being.</vt:lpstr>
      <vt:lpstr> Capote, Truman. In Cold Blood.  </vt:lpstr>
      <vt:lpstr>Capote, Truman. In Cold Blood.</vt:lpstr>
      <vt:lpstr> Hurston, Zora Neale. Their Eyes Were Watching God.  </vt:lpstr>
      <vt:lpstr>Hurston, Zora Neale. Their Eyes Were Watching God. </vt:lpstr>
      <vt:lpstr> Ba, Gabriel and Fabio Moon. Daytripper.</vt:lpstr>
      <vt:lpstr>Ba, Gabriel and Fabio Moon. Daytripper.</vt:lpstr>
      <vt:lpstr>Year Two</vt:lpstr>
      <vt:lpstr>Our Focus</vt:lpstr>
      <vt:lpstr> Allende, Isabel. The House of the Spirits. Or  Lispector, Clarice. Selected Short Stories. </vt:lpstr>
      <vt:lpstr>Allende or Lispector </vt:lpstr>
      <vt:lpstr> Shakespeare, William. Macbeth. </vt:lpstr>
      <vt:lpstr>Shakespeare, William. Macbeth.</vt:lpstr>
      <vt:lpstr> Diaz, Junot. The Brief and Wondrous Life of Oscar Wao. </vt:lpstr>
      <vt:lpstr>Diaz, Junot. The Brief and Wondrous Life of Oscar Wao.</vt:lpstr>
      <vt:lpstr> Carr, Marina. By the Bog of Cats. or Euripides. Medea. </vt:lpstr>
      <vt:lpstr>Carr or Euripedes</vt:lpstr>
      <vt:lpstr> McEwan, Ian. Atonement. Or Smith, Zadie. White Teeth. </vt:lpstr>
      <vt:lpstr>McEwan or Smith</vt:lpstr>
      <vt:lpstr> Komunyakaa, Yusef. Selected Poems. Or Brown, Jericho. Selected Poems.</vt:lpstr>
      <vt:lpstr>Komunyakaa or Brown</vt:lpstr>
      <vt:lpstr> Jin, Ha. Waiting.  Or  Que Mai, Nguyen Phan. The Mountains Sing. </vt:lpstr>
      <vt:lpstr>Jin or Que Mai</vt:lpstr>
      <vt:lpstr>These Reflect Choices as Well</vt:lpstr>
      <vt:lpstr>On Hold</vt:lpstr>
      <vt:lpstr> Marquez, Gabriel Garcia. Collected Novellas. </vt:lpstr>
      <vt:lpstr>Marquez, Gabriel Garcia. Collected Novellas.</vt:lpstr>
      <vt:lpstr>Contact Information</vt:lpstr>
      <vt:lpstr>Contact Information</vt:lpstr>
      <vt:lpstr>My Schedule</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 Language A: Literature</dc:title>
  <dc:creator>Keeler, Jacqueline M.</dc:creator>
  <cp:lastModifiedBy>Keeler, Jacqueline M.</cp:lastModifiedBy>
  <cp:revision>93</cp:revision>
  <dcterms:created xsi:type="dcterms:W3CDTF">2020-05-29T14:55:45Z</dcterms:created>
  <dcterms:modified xsi:type="dcterms:W3CDTF">2021-07-29T13:50:53Z</dcterms:modified>
</cp:coreProperties>
</file>