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6" r:id="rId9"/>
    <p:sldId id="265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3D111-13F0-4272-9D6F-EF036AED2B10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2833F-71AB-49D8-8DAD-5F32CD46A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884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“Blue</a:t>
            </a:r>
            <a:r>
              <a:rPr lang="en-US" baseline="0" dirty="0" smtClean="0"/>
              <a:t> Dementia” </a:t>
            </a:r>
            <a:r>
              <a:rPr lang="en-US" baseline="0" dirty="0" err="1" smtClean="0"/>
              <a:t>Yusef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Komunyakaa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2833F-71AB-49D8-8DAD-5F32CD46A1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742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Alternative Names for Black Boys by </a:t>
            </a:r>
            <a:r>
              <a:rPr lang="en-US" dirty="0" err="1" smtClean="0"/>
              <a:t>Danez</a:t>
            </a:r>
            <a:r>
              <a:rPr lang="en-US" dirty="0" smtClean="0"/>
              <a:t> Smith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2833F-71AB-49D8-8DAD-5F32CD46A1E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37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Dwell</a:t>
            </a:r>
            <a:r>
              <a:rPr lang="en-US" baseline="0" dirty="0" smtClean="0"/>
              <a:t> in </a:t>
            </a:r>
            <a:r>
              <a:rPr lang="en-US" baseline="0" dirty="0" err="1" smtClean="0"/>
              <a:t>Possiblity</a:t>
            </a:r>
            <a:r>
              <a:rPr lang="en-US" baseline="0" dirty="0" smtClean="0"/>
              <a:t> by Emily Dickinson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2833F-71AB-49D8-8DAD-5F32CD46A1E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97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Hesitation</a:t>
            </a:r>
            <a:r>
              <a:rPr lang="en-US" baseline="0" dirty="0" smtClean="0"/>
              <a:t> Theory by Reginald Shepherd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2833F-71AB-49D8-8DAD-5F32CD46A1E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60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Passionate Shepherd to His Love by Christopher</a:t>
            </a:r>
            <a:r>
              <a:rPr lang="en-US" baseline="0" dirty="0" smtClean="0"/>
              <a:t> Marlowe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2833F-71AB-49D8-8DAD-5F32CD46A1E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34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Burning Trash by </a:t>
            </a:r>
            <a:r>
              <a:rPr lang="en-US" smtClean="0"/>
              <a:t>John Updike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2833F-71AB-49D8-8DAD-5F32CD46A1E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328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Holy Sonnets: Death, be Not</a:t>
            </a:r>
            <a:r>
              <a:rPr lang="en-US" baseline="0" dirty="0" smtClean="0"/>
              <a:t> Proud </a:t>
            </a:r>
            <a:r>
              <a:rPr lang="en-US" dirty="0" smtClean="0"/>
              <a:t>by John Donne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2833F-71AB-49D8-8DAD-5F32CD46A1E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9140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My Mother’s Pillow by Cecilia </a:t>
            </a:r>
            <a:r>
              <a:rPr lang="en-US" dirty="0" err="1" smtClean="0"/>
              <a:t>Woloch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2833F-71AB-49D8-8DAD-5F32CD46A1E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12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="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8BB37-67E1-420F-B488-3DE93FA3DF1F}" type="datetimeFigureOut">
              <a:rPr lang="en-US" dirty="0"/>
              <a:t>5/15/2014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96382-B15D-466F-9E7D-0603461872B7}" type="datetimeFigureOut">
              <a:rPr lang="en-US" dirty="0"/>
              <a:t>5/15/2014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672AE-FC7B-40BA-8844-0693A2434617}" type="datetimeFigureOut">
              <a:rPr lang="en-US" dirty="0"/>
              <a:t>5/15/2014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8EC8D-9508-4A2C-8FBC-4C089BA52EE5}" type="datetimeFigureOut">
              <a:rPr lang="en-US" dirty="0"/>
              <a:t>5/15/2014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A1C89-C29A-4D79-B5A1-1F424905E9A1}" type="datetimeFigureOut">
              <a:rPr lang="en-US" dirty="0"/>
              <a:t>5/15/2014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C248-0691-4AB1-BB8B-882D656FF160}" type="datetimeFigureOut">
              <a:rPr lang="en-US" dirty="0"/>
              <a:t>5/15/2014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4B09-E178-460F-B46D-023FA9745608}" type="datetimeFigureOut">
              <a:rPr lang="en-US" dirty="0"/>
              <a:t>5/15/2014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2E06-21B3-4A3D-A6C8-F0DFEB8AB04D}" type="datetimeFigureOut">
              <a:rPr lang="en-US" dirty="0"/>
              <a:t>5/15/2014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CC01-41FD-4607-B8B1-976991065B2D}" type="datetimeFigureOut">
              <a:rPr lang="en-US" dirty="0"/>
              <a:t>5/15/2014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40A7-C153-476A-BA27-5BE657EA7C21}" type="datetimeFigureOut">
              <a:rPr lang="en-US" dirty="0"/>
              <a:t>5/15/2014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6C2EC-F3EA-4AFE-88D7-51A6BBFDBA8B}" type="datetimeFigureOut">
              <a:rPr lang="en-US" dirty="0"/>
              <a:t>5/15/2014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62393"/>
            <a:ext cx="9692640" cy="1428929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BF2EAB5F-78EB-45CA-9E26-D1BAA0AA6EEC}" type="datetimeFigureOut">
              <a:rPr lang="en-US" dirty="0"/>
              <a:t>5/15/2014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Poetry for Formalist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59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510" y="259644"/>
            <a:ext cx="5554133" cy="592049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My mother sleeps with the Bible open on her pillow;</a:t>
            </a:r>
          </a:p>
          <a:p>
            <a:pPr marL="0" indent="0">
              <a:buNone/>
            </a:pPr>
            <a:r>
              <a:rPr lang="en-US" dirty="0"/>
              <a:t>she reads herself to sleep and wakens startled.</a:t>
            </a:r>
          </a:p>
          <a:p>
            <a:pPr marL="0" indent="0">
              <a:buNone/>
            </a:pPr>
            <a:r>
              <a:rPr lang="en-US" dirty="0"/>
              <a:t>She listens for her heart: each breath is shallow.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For years her hands were quick with thread and needle.</a:t>
            </a:r>
          </a:p>
          <a:p>
            <a:pPr marL="0" indent="0">
              <a:buNone/>
            </a:pPr>
            <a:r>
              <a:rPr lang="en-US" dirty="0"/>
              <a:t>She used to sew all night when we were little;</a:t>
            </a:r>
          </a:p>
          <a:p>
            <a:pPr marL="0" indent="0">
              <a:buNone/>
            </a:pPr>
            <a:r>
              <a:rPr lang="en-US" dirty="0"/>
              <a:t>now she sleeps with the Bible on her pillow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and believes that Jesus understands her sorrow:</a:t>
            </a:r>
          </a:p>
          <a:p>
            <a:pPr marL="0" indent="0">
              <a:buNone/>
            </a:pPr>
            <a:r>
              <a:rPr lang="en-US" dirty="0"/>
              <a:t>her children grown, their father frail and brittle;</a:t>
            </a:r>
          </a:p>
          <a:p>
            <a:pPr marL="0" indent="0">
              <a:buNone/>
            </a:pPr>
            <a:r>
              <a:rPr lang="en-US" dirty="0"/>
              <a:t>she stitches in her heart, her breathing shallow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Once she </a:t>
            </a:r>
            <a:r>
              <a:rPr lang="en-US" i="1" dirty="0"/>
              <a:t>even slept fast</a:t>
            </a:r>
            <a:r>
              <a:rPr lang="en-US" dirty="0"/>
              <a:t>, rushed tomorrow,</a:t>
            </a:r>
          </a:p>
          <a:p>
            <a:pPr marL="0" indent="0">
              <a:buNone/>
            </a:pPr>
            <a:r>
              <a:rPr lang="en-US" dirty="0"/>
              <a:t>mornings full of sunlight, sons and daughters.</a:t>
            </a:r>
          </a:p>
          <a:p>
            <a:pPr marL="0" indent="0">
              <a:buNone/>
            </a:pPr>
            <a:r>
              <a:rPr lang="en-US" dirty="0"/>
              <a:t>Now she sleeps alone with the Bible on her pillow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47644" y="259644"/>
            <a:ext cx="5249334" cy="592049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and </a:t>
            </a:r>
            <a:r>
              <a:rPr lang="en-US" dirty="0"/>
              <a:t>wakes alone and feels the house is hollow,</a:t>
            </a:r>
          </a:p>
          <a:p>
            <a:pPr marL="0" indent="0">
              <a:buNone/>
            </a:pPr>
            <a:r>
              <a:rPr lang="en-US" dirty="0"/>
              <a:t>though my father in his blue room stirs and mutters;</a:t>
            </a:r>
          </a:p>
          <a:p>
            <a:pPr marL="0" indent="0">
              <a:buNone/>
            </a:pPr>
            <a:r>
              <a:rPr lang="en-US" dirty="0"/>
              <a:t>she listens to him breathe: each breath is shallow.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I flutter down the darkened hallway, shadow</a:t>
            </a:r>
          </a:p>
          <a:p>
            <a:pPr marL="0" indent="0">
              <a:buNone/>
            </a:pPr>
            <a:r>
              <a:rPr lang="en-US" dirty="0"/>
              <a:t>between their dreams, my mother and my father,</a:t>
            </a:r>
          </a:p>
          <a:p>
            <a:pPr marL="0" indent="0">
              <a:buNone/>
            </a:pPr>
            <a:r>
              <a:rPr lang="en-US" dirty="0"/>
              <a:t>asleep in rooms I pass, my breathing shallow.</a:t>
            </a:r>
          </a:p>
          <a:p>
            <a:pPr marL="0" indent="0">
              <a:buNone/>
            </a:pPr>
            <a:r>
              <a:rPr lang="en-US" dirty="0"/>
              <a:t>I leave the Bible open on her pillow.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695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511" y="259644"/>
            <a:ext cx="5170311" cy="5920493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L (a</a:t>
            </a: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le</a:t>
            </a:r>
          </a:p>
          <a:p>
            <a:pPr marL="0" indent="0">
              <a:buNone/>
            </a:pPr>
            <a:r>
              <a:rPr lang="en-US" sz="3200" dirty="0" err="1"/>
              <a:t>a</a:t>
            </a:r>
            <a:r>
              <a:rPr lang="en-US" sz="3200" dirty="0" err="1" smtClean="0"/>
              <a:t>f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err="1" smtClean="0"/>
              <a:t>fa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err="1" smtClean="0"/>
              <a:t>ll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s)</a:t>
            </a:r>
          </a:p>
          <a:p>
            <a:pPr marL="0" indent="0">
              <a:buNone/>
            </a:pPr>
            <a:r>
              <a:rPr lang="en-US" sz="3200" dirty="0" smtClean="0"/>
              <a:t>one</a:t>
            </a:r>
          </a:p>
          <a:p>
            <a:pPr marL="0" indent="0">
              <a:buNone/>
            </a:pPr>
            <a:r>
              <a:rPr lang="en-US" sz="3200" dirty="0" smtClean="0"/>
              <a:t>l</a:t>
            </a:r>
          </a:p>
          <a:p>
            <a:pPr marL="0" indent="0">
              <a:buNone/>
            </a:pPr>
            <a:r>
              <a:rPr lang="en-US" sz="3200" dirty="0" err="1" smtClean="0"/>
              <a:t>iness</a:t>
            </a:r>
            <a:endParaRPr lang="en-US" sz="3200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47644" y="259644"/>
            <a:ext cx="5249334" cy="592049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589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511" y="259644"/>
            <a:ext cx="5170311" cy="6423378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spc="0" dirty="0" smtClean="0"/>
              <a:t>In the days when a man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spc="0" dirty="0" smtClean="0"/>
              <a:t>would hold a swarm of words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spc="0" dirty="0" smtClean="0"/>
              <a:t>inside his belly, nestled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spc="0" dirty="0" smtClean="0"/>
              <a:t>against his spleen, singing.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spc="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spc="0" dirty="0" smtClean="0"/>
              <a:t>In the days of night riders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spc="0" dirty="0" smtClean="0"/>
              <a:t>when life tongued a reed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spc="0" dirty="0" smtClean="0"/>
              <a:t>till blues &amp; sorrow song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spc="0" dirty="0" smtClean="0"/>
              <a:t>called out of the deep night: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spc="0" dirty="0" smtClean="0"/>
              <a:t>Another man done gone.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spc="0" dirty="0" smtClean="0"/>
              <a:t>Another man done gone.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spc="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spc="0" dirty="0" smtClean="0"/>
              <a:t>In the days when one could lose oneself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spc="0" dirty="0" smtClean="0"/>
              <a:t>all up inside love that way,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spc="0" dirty="0" smtClean="0"/>
              <a:t>&amp; then moan in the bone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spc="0" dirty="0" smtClean="0"/>
              <a:t>till the gods cried out in someone’s sleep.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spc="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spc="0" dirty="0" smtClean="0"/>
              <a:t>Today,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spc="0" dirty="0" smtClean="0"/>
              <a:t>Already I’ve three dark-skinned men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spc="0" dirty="0" smtClean="0"/>
              <a:t>discussing the weather with demons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388C"/>
              </a:buClr>
              <a:buNone/>
            </a:pPr>
            <a:r>
              <a:rPr lang="en-US" sz="2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&amp; angels, gazing up at the clouds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388C"/>
              </a:buClr>
              <a:buNone/>
            </a:pPr>
            <a:r>
              <a:rPr lang="en-US" sz="2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&amp; squinting down into the iron grates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388C"/>
              </a:buClr>
              <a:buNone/>
            </a:pPr>
            <a:r>
              <a:rPr lang="en-US" sz="2100" dirty="0">
                <a:solidFill>
                  <a:prstClr val="black">
                    <a:lumMod val="65000"/>
                    <a:lumOff val="35000"/>
                  </a:prstClr>
                </a:solidFill>
              </a:rPr>
              <a:t>Along the fast streets of luminous encounters. </a:t>
            </a:r>
          </a:p>
          <a:p>
            <a:pPr marL="0" indent="0">
              <a:buNone/>
            </a:pPr>
            <a:endParaRPr lang="en-US" sz="3200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3823" y="259644"/>
            <a:ext cx="5779910" cy="6231467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I double-check my reflection in plate glass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&amp; wonder, Am I passing another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Lucky Thompson or Marion Brown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Cornered by blue dementia,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Another dark-skinned man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Who woke up dreaming one morning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&amp; then walked out of himself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Dreaming?</a:t>
            </a:r>
            <a:r>
              <a:rPr lang="en-US" sz="1800" dirty="0"/>
              <a:t> </a:t>
            </a:r>
            <a:r>
              <a:rPr lang="en-US" sz="1800" dirty="0" smtClean="0"/>
              <a:t>Did this one dare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To step on a crack in the sidewalk,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To turn a midnight corner &amp; never come back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Whole, or did he try to stare down a look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That shoved a blade into his heart?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I mean, I also know something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About night riders &amp; catgut. Yeah,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/>
              <a:t>Honey, I know something about talking with ghosts. </a:t>
            </a:r>
          </a:p>
        </p:txBody>
      </p:sp>
    </p:spTree>
    <p:extLst>
      <p:ext uri="{BB962C8B-B14F-4D97-AF65-F5344CB8AC3E}">
        <p14:creationId xmlns:p14="http://schemas.microsoft.com/office/powerpoint/2010/main" val="314921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511" y="259644"/>
            <a:ext cx="5170311" cy="59204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1.   smoke above the burning bush</a:t>
            </a:r>
          </a:p>
          <a:p>
            <a:pPr marL="0" indent="0">
              <a:buNone/>
            </a:pPr>
            <a:r>
              <a:rPr lang="en-US" dirty="0"/>
              <a:t>2.   </a:t>
            </a:r>
            <a:r>
              <a:rPr lang="en-US" dirty="0" err="1"/>
              <a:t>archnemesis</a:t>
            </a:r>
            <a:r>
              <a:rPr lang="en-US" dirty="0"/>
              <a:t> of summer night</a:t>
            </a:r>
          </a:p>
          <a:p>
            <a:pPr marL="0" indent="0">
              <a:buNone/>
            </a:pPr>
            <a:r>
              <a:rPr lang="en-US" dirty="0"/>
              <a:t>3.   first son of soil</a:t>
            </a:r>
          </a:p>
          <a:p>
            <a:pPr marL="0" indent="0">
              <a:buNone/>
            </a:pPr>
            <a:r>
              <a:rPr lang="en-US" dirty="0"/>
              <a:t>4.   coal awaiting spark &amp; wind</a:t>
            </a:r>
          </a:p>
          <a:p>
            <a:pPr marL="0" indent="0">
              <a:buNone/>
            </a:pPr>
            <a:r>
              <a:rPr lang="en-US" dirty="0"/>
              <a:t>5.   guilty until proven dead</a:t>
            </a:r>
          </a:p>
          <a:p>
            <a:pPr marL="0" indent="0">
              <a:buNone/>
            </a:pPr>
            <a:r>
              <a:rPr lang="en-US" dirty="0"/>
              <a:t>6.   oil heavy starlight</a:t>
            </a:r>
          </a:p>
          <a:p>
            <a:pPr marL="0" indent="0">
              <a:buNone/>
            </a:pPr>
            <a:r>
              <a:rPr lang="en-US" dirty="0"/>
              <a:t>7.   monster until proven ghost</a:t>
            </a:r>
          </a:p>
          <a:p>
            <a:pPr marL="0" indent="0">
              <a:buNone/>
            </a:pPr>
            <a:r>
              <a:rPr lang="en-US" dirty="0"/>
              <a:t>8.   gone</a:t>
            </a:r>
          </a:p>
          <a:p>
            <a:pPr marL="0" indent="0">
              <a:buNone/>
            </a:pPr>
            <a:r>
              <a:rPr lang="en-US" dirty="0"/>
              <a:t>9.   phoenix who forgets to un-ash</a:t>
            </a:r>
          </a:p>
          <a:p>
            <a:pPr marL="0" indent="0">
              <a:buNone/>
            </a:pPr>
            <a:r>
              <a:rPr lang="en-US" dirty="0"/>
              <a:t>10. going, going, gone</a:t>
            </a:r>
          </a:p>
          <a:p>
            <a:pPr marL="0" indent="0">
              <a:buNone/>
            </a:pPr>
            <a:r>
              <a:rPr lang="en-US" dirty="0"/>
              <a:t>11. gods of shovels &amp; black veils</a:t>
            </a:r>
          </a:p>
          <a:p>
            <a:pPr marL="0" indent="0">
              <a:buNone/>
            </a:pPr>
            <a:r>
              <a:rPr lang="en-US" dirty="0"/>
              <a:t>12. what once passed for kindling</a:t>
            </a:r>
          </a:p>
          <a:p>
            <a:pPr marL="0" indent="0">
              <a:buNone/>
            </a:pPr>
            <a:r>
              <a:rPr lang="en-US" dirty="0"/>
              <a:t>13. fireworks at dawn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47644" y="259644"/>
            <a:ext cx="5249334" cy="59204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14. brilliant, shadow hued coral</a:t>
            </a:r>
          </a:p>
          <a:p>
            <a:pPr marL="0" indent="0">
              <a:buNone/>
            </a:pPr>
            <a:r>
              <a:rPr lang="en-US" dirty="0"/>
              <a:t>15. (I thought to leave this blank</a:t>
            </a:r>
          </a:p>
          <a:p>
            <a:pPr marL="0" indent="0">
              <a:buNone/>
            </a:pPr>
            <a:r>
              <a:rPr lang="en-US" dirty="0"/>
              <a:t>       but who am I to name us nothing?)</a:t>
            </a:r>
          </a:p>
          <a:p>
            <a:pPr marL="0" indent="0">
              <a:buNone/>
            </a:pPr>
            <a:r>
              <a:rPr lang="en-US" dirty="0"/>
              <a:t>16. prayer who learned to bite &amp; sprint</a:t>
            </a:r>
          </a:p>
          <a:p>
            <a:pPr marL="0" indent="0">
              <a:buNone/>
            </a:pPr>
            <a:r>
              <a:rPr lang="en-US" dirty="0"/>
              <a:t>17. a mother’s joy &amp; clutched breath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00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511" y="259644"/>
            <a:ext cx="5170311" cy="59204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 dwell in Possibility –</a:t>
            </a:r>
          </a:p>
          <a:p>
            <a:pPr marL="0" indent="0">
              <a:buNone/>
            </a:pPr>
            <a:r>
              <a:rPr lang="en-US" dirty="0"/>
              <a:t>A fairer House than Prose –</a:t>
            </a:r>
          </a:p>
          <a:p>
            <a:pPr marL="0" indent="0">
              <a:buNone/>
            </a:pPr>
            <a:r>
              <a:rPr lang="en-US" dirty="0"/>
              <a:t>More numerous of Windows –</a:t>
            </a:r>
          </a:p>
          <a:p>
            <a:pPr marL="0" indent="0">
              <a:buNone/>
            </a:pPr>
            <a:r>
              <a:rPr lang="en-US" dirty="0"/>
              <a:t>Superior – for Doors –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Of Chambers as the Cedars –</a:t>
            </a:r>
          </a:p>
          <a:p>
            <a:pPr marL="0" indent="0">
              <a:buNone/>
            </a:pPr>
            <a:r>
              <a:rPr lang="en-US" dirty="0"/>
              <a:t>Impregnable of eye –</a:t>
            </a:r>
          </a:p>
          <a:p>
            <a:pPr marL="0" indent="0">
              <a:buNone/>
            </a:pPr>
            <a:r>
              <a:rPr lang="en-US" dirty="0"/>
              <a:t>And for an everlasting Roof</a:t>
            </a:r>
          </a:p>
          <a:p>
            <a:pPr marL="0" indent="0">
              <a:buNone/>
            </a:pPr>
            <a:r>
              <a:rPr lang="en-US" dirty="0"/>
              <a:t>The Gambrels of the Sky –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Of Visitors – the fairest –</a:t>
            </a:r>
          </a:p>
          <a:p>
            <a:pPr marL="0" indent="0">
              <a:buNone/>
            </a:pPr>
            <a:r>
              <a:rPr lang="en-US" dirty="0"/>
              <a:t>For Occupation – This –</a:t>
            </a:r>
          </a:p>
          <a:p>
            <a:pPr marL="0" indent="0">
              <a:buNone/>
            </a:pPr>
            <a:r>
              <a:rPr lang="en-US" dirty="0"/>
              <a:t>The spreading wide my narrow Hands</a:t>
            </a:r>
          </a:p>
          <a:p>
            <a:pPr marL="0" indent="0">
              <a:buNone/>
            </a:pPr>
            <a:r>
              <a:rPr lang="en-US" dirty="0"/>
              <a:t>To gather Paradise –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47644" y="259644"/>
            <a:ext cx="5249334" cy="5920493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802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511" y="259644"/>
            <a:ext cx="5170311" cy="592049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 drift into the sound of wind,</a:t>
            </a:r>
          </a:p>
          <a:p>
            <a:pPr marL="0" indent="0">
              <a:buNone/>
            </a:pPr>
            <a:r>
              <a:rPr lang="en-US" dirty="0"/>
              <a:t>how small my life must be</a:t>
            </a:r>
          </a:p>
          <a:p>
            <a:pPr marL="0" indent="0">
              <a:buNone/>
            </a:pPr>
            <a:r>
              <a:rPr lang="en-US" dirty="0"/>
              <a:t>to fit into his palm like that, holly</a:t>
            </a:r>
          </a:p>
          <a:p>
            <a:pPr marL="0" indent="0">
              <a:buNone/>
            </a:pPr>
            <a:r>
              <a:rPr lang="en-US" dirty="0"/>
              <a:t>leaf, </a:t>
            </a:r>
            <a:r>
              <a:rPr lang="en-US" dirty="0" err="1"/>
              <a:t>bluejay</a:t>
            </a:r>
            <a:r>
              <a:rPr lang="en-US" dirty="0"/>
              <a:t> feather, milkweed fluff,</a:t>
            </a:r>
          </a:p>
          <a:p>
            <a:pPr marL="0" indent="0">
              <a:buNone/>
            </a:pPr>
            <a:r>
              <a:rPr lang="en-US" dirty="0"/>
              <a:t>pin straw or sycamore pod, resembling</a:t>
            </a:r>
          </a:p>
          <a:p>
            <a:pPr marL="0" indent="0">
              <a:buNone/>
            </a:pPr>
            <a:r>
              <a:rPr lang="en-US" dirty="0"/>
              <a:t>scraps of light. The world</a:t>
            </a:r>
          </a:p>
          <a:p>
            <a:pPr marL="0" indent="0">
              <a:buNone/>
            </a:pPr>
            <a:r>
              <a:rPr lang="en-US" dirty="0"/>
              <a:t>slips through these fingers</a:t>
            </a:r>
          </a:p>
          <a:p>
            <a:pPr marL="0" indent="0">
              <a:buNone/>
            </a:pPr>
            <a:r>
              <a:rPr lang="en-US" dirty="0"/>
              <a:t>so easily, there’s so much</a:t>
            </a:r>
          </a:p>
          <a:p>
            <a:pPr marL="0" indent="0">
              <a:buNone/>
            </a:pPr>
            <a:r>
              <a:rPr lang="en-US" dirty="0"/>
              <a:t>to miss: the sociable bones</a:t>
            </a:r>
          </a:p>
          <a:p>
            <a:pPr marL="0" indent="0">
              <a:buNone/>
            </a:pPr>
            <a:r>
              <a:rPr lang="en-US" dirty="0"/>
              <a:t>linked up in supple rows, mineral</a:t>
            </a:r>
          </a:p>
          <a:p>
            <a:pPr marL="0" indent="0">
              <a:buNone/>
            </a:pPr>
            <a:r>
              <a:rPr lang="en-US" dirty="0"/>
              <a:t>seams just under the skin. I hold</a:t>
            </a:r>
          </a:p>
          <a:p>
            <a:pPr marL="0" indent="0">
              <a:buNone/>
            </a:pPr>
            <a:r>
              <a:rPr lang="en-US" dirty="0"/>
              <a:t>my palm against the sun and don’t see</a:t>
            </a:r>
          </a:p>
          <a:p>
            <a:pPr marL="0" indent="0">
              <a:buNone/>
            </a:pPr>
            <a:r>
              <a:rPr lang="en-US" dirty="0"/>
              <a:t>palm or sun, don’t hold anything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47644" y="259644"/>
            <a:ext cx="5249334" cy="592049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in either hand. I look up, look</a:t>
            </a:r>
          </a:p>
          <a:p>
            <a:pPr marL="0" indent="0">
              <a:buNone/>
            </a:pPr>
            <a:r>
              <a:rPr lang="en-US" dirty="0"/>
              <a:t>away (</a:t>
            </a:r>
            <a:r>
              <a:rPr lang="en-US" i="1" dirty="0"/>
              <a:t>what’s that?</a:t>
            </a:r>
            <a:r>
              <a:rPr lang="en-US" dirty="0"/>
              <a:t>), I trip</a:t>
            </a:r>
          </a:p>
          <a:p>
            <a:pPr marL="0" indent="0">
              <a:buNone/>
            </a:pPr>
            <a:r>
              <a:rPr lang="en-US" dirty="0"/>
              <a:t>and stumble (fall</a:t>
            </a:r>
          </a:p>
          <a:p>
            <a:pPr marL="0" indent="0">
              <a:buNone/>
            </a:pPr>
            <a:r>
              <a:rPr lang="en-US" dirty="0"/>
              <a:t>again), find myself face down</a:t>
            </a:r>
          </a:p>
          <a:p>
            <a:pPr marL="0" indent="0">
              <a:buNone/>
            </a:pPr>
            <a:r>
              <a:rPr lang="en-US" dirty="0"/>
              <a:t>in duff, a foam of fallen live oak</a:t>
            </a:r>
          </a:p>
          <a:p>
            <a:pPr marL="0" indent="0">
              <a:buNone/>
            </a:pPr>
            <a:r>
              <a:rPr lang="en-US" dirty="0"/>
              <a:t>leaves, with only</a:t>
            </a:r>
          </a:p>
          <a:p>
            <a:pPr marL="0" indent="0">
              <a:buNone/>
            </a:pPr>
            <a:r>
              <a:rPr lang="en-US" dirty="0"/>
              <a:t>this life, mine at times.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121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511" y="259644"/>
            <a:ext cx="5170311" cy="59204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Come live with me and be my love,</a:t>
            </a:r>
          </a:p>
          <a:p>
            <a:pPr marL="0" indent="0">
              <a:buNone/>
            </a:pPr>
            <a:r>
              <a:rPr lang="en-US" dirty="0"/>
              <a:t>And we will all the pleasures prove,</a:t>
            </a:r>
          </a:p>
          <a:p>
            <a:pPr marL="0" indent="0">
              <a:buNone/>
            </a:pPr>
            <a:r>
              <a:rPr lang="en-US" dirty="0"/>
              <a:t>That Valleys, groves, hills, and fields,</a:t>
            </a:r>
          </a:p>
          <a:p>
            <a:pPr marL="0" indent="0">
              <a:buNone/>
            </a:pPr>
            <a:r>
              <a:rPr lang="en-US" dirty="0"/>
              <a:t>Woods, or </a:t>
            </a:r>
            <a:r>
              <a:rPr lang="en-US" dirty="0" err="1"/>
              <a:t>steepy</a:t>
            </a:r>
            <a:r>
              <a:rPr lang="en-US" dirty="0"/>
              <a:t> mountain yields.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And we will sit upon the Rocks,</a:t>
            </a:r>
          </a:p>
          <a:p>
            <a:pPr marL="0" indent="0">
              <a:buNone/>
            </a:pPr>
            <a:r>
              <a:rPr lang="en-US" dirty="0"/>
              <a:t>Seeing the Shepherds feed their flocks,</a:t>
            </a:r>
          </a:p>
          <a:p>
            <a:pPr marL="0" indent="0">
              <a:buNone/>
            </a:pPr>
            <a:r>
              <a:rPr lang="en-US" dirty="0"/>
              <a:t>By shallow Rivers to whose falls</a:t>
            </a:r>
          </a:p>
          <a:p>
            <a:pPr marL="0" indent="0">
              <a:buNone/>
            </a:pPr>
            <a:r>
              <a:rPr lang="en-US" dirty="0"/>
              <a:t>Melodious birds sing Madrigals.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And I will make thee beds of Roses</a:t>
            </a:r>
          </a:p>
          <a:p>
            <a:pPr marL="0" indent="0">
              <a:buNone/>
            </a:pPr>
            <a:r>
              <a:rPr lang="en-US" dirty="0"/>
              <a:t>And a thousand fragrant posies,</a:t>
            </a:r>
          </a:p>
          <a:p>
            <a:pPr marL="0" indent="0">
              <a:buNone/>
            </a:pPr>
            <a:r>
              <a:rPr lang="en-US" dirty="0"/>
              <a:t>A cap of flowers, and a kirtle</a:t>
            </a:r>
          </a:p>
          <a:p>
            <a:pPr marL="0" indent="0">
              <a:buNone/>
            </a:pPr>
            <a:r>
              <a:rPr lang="en-US" dirty="0"/>
              <a:t>Embroidered all with leaves of Myrtle;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47644" y="259644"/>
            <a:ext cx="5249334" cy="59204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 gown made of the finest wool</a:t>
            </a:r>
          </a:p>
          <a:p>
            <a:pPr marL="0" indent="0">
              <a:buNone/>
            </a:pPr>
            <a:r>
              <a:rPr lang="en-US" dirty="0"/>
              <a:t>Which from our pretty Lambs we pull;</a:t>
            </a:r>
          </a:p>
          <a:p>
            <a:pPr marL="0" indent="0">
              <a:buNone/>
            </a:pPr>
            <a:r>
              <a:rPr lang="en-US" dirty="0"/>
              <a:t>Fair lined slippers for the cold,</a:t>
            </a:r>
          </a:p>
          <a:p>
            <a:pPr marL="0" indent="0">
              <a:buNone/>
            </a:pPr>
            <a:r>
              <a:rPr lang="en-US" dirty="0"/>
              <a:t>With buckles of the purest gold;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belt of straw and Ivy buds,</a:t>
            </a:r>
          </a:p>
          <a:p>
            <a:pPr marL="0" indent="0">
              <a:buNone/>
            </a:pPr>
            <a:r>
              <a:rPr lang="en-US" dirty="0"/>
              <a:t>With Coral clasps and Amber studs:</a:t>
            </a:r>
          </a:p>
          <a:p>
            <a:pPr marL="0" indent="0">
              <a:buNone/>
            </a:pPr>
            <a:r>
              <a:rPr lang="en-US" dirty="0"/>
              <a:t>And if these pleasures may thee move,</a:t>
            </a:r>
          </a:p>
          <a:p>
            <a:pPr marL="0" indent="0">
              <a:buNone/>
            </a:pPr>
            <a:r>
              <a:rPr lang="en-US" dirty="0"/>
              <a:t>Come live with me, and be my love.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Shepherds’ Swains shall dance and sing</a:t>
            </a:r>
          </a:p>
          <a:p>
            <a:pPr marL="0" indent="0">
              <a:buNone/>
            </a:pPr>
            <a:r>
              <a:rPr lang="en-US" dirty="0"/>
              <a:t>For thy delight each May-morning:</a:t>
            </a:r>
          </a:p>
          <a:p>
            <a:pPr marL="0" indent="0">
              <a:buNone/>
            </a:pPr>
            <a:r>
              <a:rPr lang="en-US" dirty="0"/>
              <a:t>If these delights thy mind may move,</a:t>
            </a:r>
          </a:p>
          <a:p>
            <a:pPr marL="0" indent="0">
              <a:buNone/>
            </a:pPr>
            <a:r>
              <a:rPr lang="en-US" dirty="0"/>
              <a:t>Then live with me, and be my love.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917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510" y="259644"/>
            <a:ext cx="5945244" cy="64999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At night—the light turned off, the filament</a:t>
            </a:r>
          </a:p>
          <a:p>
            <a:pPr marL="0" indent="0">
              <a:buNone/>
            </a:pPr>
            <a:r>
              <a:rPr lang="en-US" dirty="0"/>
              <a:t>Unburdened of its atom-eating charge,</a:t>
            </a:r>
          </a:p>
          <a:p>
            <a:pPr marL="0" indent="0">
              <a:buNone/>
            </a:pPr>
            <a:r>
              <a:rPr lang="en-US" dirty="0"/>
              <a:t>His wife asleep, her breathing dipping low</a:t>
            </a:r>
          </a:p>
          <a:p>
            <a:pPr marL="0" indent="0">
              <a:buNone/>
            </a:pPr>
            <a:r>
              <a:rPr lang="en-US" dirty="0"/>
              <a:t>To touch a swampy source—he thought of death.</a:t>
            </a:r>
          </a:p>
          <a:p>
            <a:pPr marL="0" indent="0">
              <a:buNone/>
            </a:pPr>
            <a:r>
              <a:rPr lang="en-US" dirty="0"/>
              <a:t>Her father's hilltop home allowed him time</a:t>
            </a:r>
          </a:p>
          <a:p>
            <a:pPr marL="0" indent="0">
              <a:buNone/>
            </a:pPr>
            <a:r>
              <a:rPr lang="en-US" dirty="0"/>
              <a:t>To sense the nothing standing like a sheet</a:t>
            </a:r>
          </a:p>
          <a:p>
            <a:pPr marL="0" indent="0">
              <a:buNone/>
            </a:pPr>
            <a:r>
              <a:rPr lang="en-US" dirty="0"/>
              <a:t>Of </a:t>
            </a:r>
            <a:r>
              <a:rPr lang="en-US" dirty="0" err="1"/>
              <a:t>speckless</a:t>
            </a:r>
            <a:r>
              <a:rPr lang="en-US" dirty="0"/>
              <a:t> glass behind his human future.</a:t>
            </a:r>
          </a:p>
          <a:p>
            <a:pPr marL="0" indent="0">
              <a:buNone/>
            </a:pPr>
            <a:r>
              <a:rPr lang="en-US" dirty="0"/>
              <a:t>He had two comforts he could see, just </a:t>
            </a:r>
            <a:r>
              <a:rPr lang="en-US" dirty="0" smtClean="0"/>
              <a:t>two.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One was the cheerful fullness of most things:</a:t>
            </a:r>
          </a:p>
          <a:p>
            <a:pPr marL="0" indent="0">
              <a:buNone/>
            </a:pPr>
            <a:r>
              <a:rPr lang="en-US" dirty="0"/>
              <a:t>Plump stones and clouds, expectant pods, the soil</a:t>
            </a:r>
          </a:p>
          <a:p>
            <a:pPr marL="0" indent="0">
              <a:buNone/>
            </a:pPr>
            <a:r>
              <a:rPr lang="en-US" dirty="0"/>
              <a:t>Offering up pressure to his knees and hands.</a:t>
            </a:r>
          </a:p>
          <a:p>
            <a:pPr marL="0" indent="0">
              <a:buNone/>
            </a:pPr>
            <a:r>
              <a:rPr lang="en-US" dirty="0"/>
              <a:t>The other was burning the trash each day.</a:t>
            </a:r>
          </a:p>
          <a:p>
            <a:pPr marL="0" indent="0">
              <a:buNone/>
            </a:pPr>
            <a:r>
              <a:rPr lang="en-US" dirty="0"/>
              <a:t>He liked the heat, the imitation danger,</a:t>
            </a:r>
          </a:p>
          <a:p>
            <a:pPr marL="0" indent="0">
              <a:buNone/>
            </a:pPr>
            <a:r>
              <a:rPr lang="en-US" dirty="0"/>
              <a:t>And the way, as he tossed in used-up news,</a:t>
            </a:r>
          </a:p>
          <a:p>
            <a:pPr marL="0" indent="0">
              <a:buNone/>
            </a:pPr>
            <a:r>
              <a:rPr lang="en-US" dirty="0"/>
              <a:t>String, napkins, envelopes, and paper cups,</a:t>
            </a:r>
          </a:p>
          <a:p>
            <a:pPr marL="0" indent="0">
              <a:buNone/>
            </a:pPr>
            <a:r>
              <a:rPr lang="en-US" dirty="0"/>
              <a:t>Hypnotic tongues of order intervened.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47644" y="259644"/>
            <a:ext cx="5249334" cy="592049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292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511" y="259644"/>
            <a:ext cx="6882793" cy="59204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Death, be not proud, though some have called thee</a:t>
            </a:r>
          </a:p>
          <a:p>
            <a:pPr marL="0" indent="0">
              <a:buNone/>
            </a:pPr>
            <a:r>
              <a:rPr lang="en-US" dirty="0"/>
              <a:t>Mighty and dreadful, for thou art not so;</a:t>
            </a:r>
          </a:p>
          <a:p>
            <a:pPr marL="0" indent="0">
              <a:buNone/>
            </a:pPr>
            <a:r>
              <a:rPr lang="en-US" dirty="0"/>
              <a:t>For those whom thou </a:t>
            </a:r>
            <a:r>
              <a:rPr lang="en-US" dirty="0" err="1"/>
              <a:t>think'st</a:t>
            </a:r>
            <a:r>
              <a:rPr lang="en-US" dirty="0"/>
              <a:t> thou dost overthrow</a:t>
            </a:r>
          </a:p>
          <a:p>
            <a:pPr marL="0" indent="0">
              <a:buNone/>
            </a:pPr>
            <a:r>
              <a:rPr lang="en-US" dirty="0"/>
              <a:t>Die not, poor Death, nor yet canst thou kill me.</a:t>
            </a:r>
          </a:p>
          <a:p>
            <a:pPr marL="0" indent="0">
              <a:buNone/>
            </a:pPr>
            <a:r>
              <a:rPr lang="en-US" dirty="0"/>
              <a:t>From rest and sleep, which but thy pictures be,</a:t>
            </a:r>
          </a:p>
          <a:p>
            <a:pPr marL="0" indent="0">
              <a:buNone/>
            </a:pPr>
            <a:r>
              <a:rPr lang="en-US" dirty="0"/>
              <a:t>Much pleasure; then from thee much more must flow,</a:t>
            </a:r>
          </a:p>
          <a:p>
            <a:pPr marL="0" indent="0">
              <a:buNone/>
            </a:pPr>
            <a:r>
              <a:rPr lang="en-US" dirty="0"/>
              <a:t>And soonest our best men with thee do go,</a:t>
            </a:r>
          </a:p>
          <a:p>
            <a:pPr marL="0" indent="0">
              <a:buNone/>
            </a:pPr>
            <a:r>
              <a:rPr lang="en-US" dirty="0"/>
              <a:t>Rest of their bones, and soul's delivery.</a:t>
            </a:r>
          </a:p>
          <a:p>
            <a:pPr marL="0" indent="0">
              <a:buNone/>
            </a:pPr>
            <a:r>
              <a:rPr lang="en-US" dirty="0"/>
              <a:t>Thou art slave to fate, chance, kings, and desperate men,</a:t>
            </a:r>
          </a:p>
          <a:p>
            <a:pPr marL="0" indent="0">
              <a:buNone/>
            </a:pPr>
            <a:r>
              <a:rPr lang="en-US" dirty="0"/>
              <a:t>And dost with poison, war, and sickness dwell,</a:t>
            </a:r>
          </a:p>
          <a:p>
            <a:pPr marL="0" indent="0">
              <a:buNone/>
            </a:pPr>
            <a:r>
              <a:rPr lang="en-US" dirty="0"/>
              <a:t>And poppy or charms can make us sleep as well</a:t>
            </a:r>
          </a:p>
          <a:p>
            <a:pPr marL="0" indent="0">
              <a:buNone/>
            </a:pPr>
            <a:r>
              <a:rPr lang="en-US" dirty="0"/>
              <a:t>And better than thy stroke; why </a:t>
            </a:r>
            <a:r>
              <a:rPr lang="en-US" dirty="0" err="1"/>
              <a:t>swell'st</a:t>
            </a:r>
            <a:r>
              <a:rPr lang="en-US" dirty="0"/>
              <a:t> thou then?</a:t>
            </a:r>
          </a:p>
          <a:p>
            <a:pPr marL="0" indent="0">
              <a:buNone/>
            </a:pPr>
            <a:r>
              <a:rPr lang="en-US" dirty="0"/>
              <a:t>One short sleep past, we wake eternally</a:t>
            </a:r>
          </a:p>
          <a:p>
            <a:pPr marL="0" indent="0">
              <a:buNone/>
            </a:pPr>
            <a:r>
              <a:rPr lang="en-US" dirty="0"/>
              <a:t>And death shall be no more; Death, thou shalt die.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47644" y="259644"/>
            <a:ext cx="5249334" cy="59204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330014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D70D5E"/>
      </a:accent2>
      <a:accent3>
        <a:srgbClr val="98037E"/>
      </a:accent3>
      <a:accent4>
        <a:srgbClr val="68027D"/>
      </a:accent4>
      <a:accent5>
        <a:srgbClr val="095ACA"/>
      </a:accent5>
      <a:accent6>
        <a:srgbClr val="063597"/>
      </a:accent6>
      <a:hlink>
        <a:srgbClr val="17BBFD"/>
      </a:hlink>
      <a:folHlink>
        <a:srgbClr val="FF79C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23C5FE65-18CC-4A65-9EBC-B05E331504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TC103457515[[fn=View]]</Template>
  <TotalTime>101</TotalTime>
  <Words>1125</Words>
  <Application>Microsoft Office PowerPoint</Application>
  <PresentationFormat>Widescreen</PresentationFormat>
  <Paragraphs>201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Schoolbook</vt:lpstr>
      <vt:lpstr>Wingdings 2</vt:lpstr>
      <vt:lpstr>View</vt:lpstr>
      <vt:lpstr>Poetry for Formalist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 for Formalist Analysis</dc:title>
  <dc:creator>Keeler, Jacqueline M.</dc:creator>
  <cp:lastModifiedBy>Keeler, Jacqueline M.</cp:lastModifiedBy>
  <cp:revision>12</cp:revision>
  <dcterms:created xsi:type="dcterms:W3CDTF">2014-05-13T19:11:38Z</dcterms:created>
  <dcterms:modified xsi:type="dcterms:W3CDTF">2014-05-15T15:16:07Z</dcterms:modified>
</cp:coreProperties>
</file>