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9" r:id="rId4"/>
    <p:sldId id="260" r:id="rId5"/>
    <p:sldId id="261" r:id="rId6"/>
    <p:sldId id="262" r:id="rId7"/>
    <p:sldId id="263" r:id="rId8"/>
    <p:sldId id="265" r:id="rId9"/>
    <p:sldId id="264" r:id="rId10"/>
    <p:sldId id="258" r:id="rId11"/>
    <p:sldId id="266" r:id="rId12"/>
    <p:sldId id="267" r:id="rId13"/>
    <p:sldId id="268" r:id="rId14"/>
    <p:sldId id="269" r:id="rId15"/>
    <p:sldId id="270" r:id="rId16"/>
    <p:sldId id="273" r:id="rId17"/>
    <p:sldId id="271" r:id="rId18"/>
    <p:sldId id="274" r:id="rId19"/>
    <p:sldId id="275"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36636D-D922-432D-A958-524484B5923D}" type="datetimeFigureOut">
              <a:rPr lang="en-US" dirty="0"/>
              <a:pPr/>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1/31/2022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1/31/2022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1/31/2022</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2" r:id="rId10"/>
    <p:sldLayoutId id="2147483853" r:id="rId11"/>
    <p:sldLayoutId id="2147483854" r:id="rId12"/>
    <p:sldLayoutId id="2147483855" r:id="rId13"/>
    <p:sldLayoutId id="2147483858" r:id="rId14"/>
    <p:sldLayoutId id="2147483859" r:id="rId15"/>
    <p:sldLayoutId id="2147483850" r:id="rId16"/>
    <p:sldLayoutId id="214748385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Individual%20Oral%20Rubric%20202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IO%20Global%20Issue%20Tips%20&amp;%20Tricks.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IO%20Pre-Planning%20Guide.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Interactive Oral</a:t>
            </a:r>
            <a:endParaRPr lang="en-US" dirty="0"/>
          </a:p>
        </p:txBody>
      </p:sp>
      <p:sp>
        <p:nvSpPr>
          <p:cNvPr id="3" name="Subtitle 2"/>
          <p:cNvSpPr>
            <a:spLocks noGrp="1"/>
          </p:cNvSpPr>
          <p:nvPr>
            <p:ph type="subTitle" idx="1"/>
          </p:nvPr>
        </p:nvSpPr>
        <p:spPr/>
        <p:txBody>
          <a:bodyPr/>
          <a:lstStyle/>
          <a:p>
            <a:r>
              <a:rPr lang="en-US" dirty="0" smtClean="0"/>
              <a:t>IB Literature</a:t>
            </a:r>
          </a:p>
          <a:p>
            <a:r>
              <a:rPr lang="en-US" dirty="0" smtClean="0"/>
              <a:t>J. Keeler</a:t>
            </a:r>
            <a:endParaRPr lang="en-US" dirty="0"/>
          </a:p>
        </p:txBody>
      </p:sp>
    </p:spTree>
    <p:extLst>
      <p:ext uri="{BB962C8B-B14F-4D97-AF65-F5344CB8AC3E}">
        <p14:creationId xmlns:p14="http://schemas.microsoft.com/office/powerpoint/2010/main" val="4061623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Content Placeholder 2"/>
          <p:cNvSpPr>
            <a:spLocks noGrp="1"/>
          </p:cNvSpPr>
          <p:nvPr>
            <p:ph idx="1"/>
          </p:nvPr>
        </p:nvSpPr>
        <p:spPr/>
        <p:txBody>
          <a:bodyPr/>
          <a:lstStyle/>
          <a:p>
            <a:pPr marL="36900" indent="0">
              <a:buNone/>
            </a:pPr>
            <a:r>
              <a:rPr lang="en-US" dirty="0" smtClean="0"/>
              <a:t>You and I will go into a room or other private area (it may have to be digital depending on the state of the world).</a:t>
            </a:r>
          </a:p>
          <a:p>
            <a:pPr marL="36900" indent="0">
              <a:buNone/>
            </a:pPr>
            <a:r>
              <a:rPr lang="en-US" dirty="0"/>
              <a:t>	</a:t>
            </a:r>
            <a:r>
              <a:rPr lang="en-US" dirty="0" smtClean="0"/>
              <a:t>In the past course, the media center was utilized. </a:t>
            </a:r>
          </a:p>
          <a:p>
            <a:pPr marL="36900" indent="0">
              <a:buNone/>
            </a:pPr>
            <a:r>
              <a:rPr lang="en-US" dirty="0" smtClean="0"/>
              <a:t>You will use SignupGenius.com to sign up for a slot. You can trade your time with another student, but you must let me know 72 hours in advance so that I have time to familiarize myself with the extracts and generate questions. Last minute trades will not be allowed. </a:t>
            </a:r>
          </a:p>
        </p:txBody>
      </p:sp>
    </p:spTree>
    <p:extLst>
      <p:ext uri="{BB962C8B-B14F-4D97-AF65-F5344CB8AC3E}">
        <p14:creationId xmlns:p14="http://schemas.microsoft.com/office/powerpoint/2010/main" val="1184164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graded?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See the </a:t>
            </a:r>
            <a:r>
              <a:rPr lang="en-US" dirty="0" smtClean="0">
                <a:hlinkClick r:id="rId2" action="ppaction://hlinkfile"/>
              </a:rPr>
              <a:t>rubric. </a:t>
            </a:r>
            <a:endParaRPr lang="en-US" dirty="0" smtClean="0"/>
          </a:p>
          <a:p>
            <a:r>
              <a:rPr lang="en-US" dirty="0" smtClean="0"/>
              <a:t>Each criterion is considered separately from the others. </a:t>
            </a:r>
          </a:p>
          <a:p>
            <a:r>
              <a:rPr lang="en-US" dirty="0" smtClean="0"/>
              <a:t>Examiners go beyond just the descriptors—adequate, good, very good—to score. They consider the entire description of each criteria.</a:t>
            </a:r>
          </a:p>
          <a:p>
            <a:r>
              <a:rPr lang="en-US" dirty="0" smtClean="0"/>
              <a:t>They can only assess what they hear. </a:t>
            </a:r>
          </a:p>
          <a:p>
            <a:r>
              <a:rPr lang="en-US" dirty="0" smtClean="0"/>
              <a:t>Candidates will not be penalized for not being able to answer obscure questions from teachers or for a specific teacher interpretation. </a:t>
            </a:r>
          </a:p>
          <a:p>
            <a:r>
              <a:rPr lang="en-US" dirty="0" smtClean="0"/>
              <a:t>Examiners will not be able to hear anything beyond the 15 minutes. </a:t>
            </a:r>
          </a:p>
          <a:p>
            <a:r>
              <a:rPr lang="en-US" dirty="0" smtClean="0"/>
              <a:t>If a student uses two works in translation or two works in English, 0 points will be given for Criterion A. </a:t>
            </a:r>
          </a:p>
          <a:p>
            <a:r>
              <a:rPr lang="en-US" dirty="0" smtClean="0"/>
              <a:t>If a student has more than one GI, 0 points will be awarded in Criterion C. </a:t>
            </a:r>
          </a:p>
          <a:p>
            <a:r>
              <a:rPr lang="en-US" dirty="0" smtClean="0"/>
              <a:t>A lack of balance in the oral deducts points from Criterion C and Criterion A. </a:t>
            </a:r>
            <a:endParaRPr lang="en-US" dirty="0"/>
          </a:p>
        </p:txBody>
      </p:sp>
    </p:spTree>
    <p:extLst>
      <p:ext uri="{BB962C8B-B14F-4D97-AF65-F5344CB8AC3E}">
        <p14:creationId xmlns:p14="http://schemas.microsoft.com/office/powerpoint/2010/main" val="3383595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A</a:t>
            </a:r>
            <a:endParaRPr lang="en-US" dirty="0"/>
          </a:p>
        </p:txBody>
      </p:sp>
      <p:sp>
        <p:nvSpPr>
          <p:cNvPr id="3" name="Content Placeholder 2"/>
          <p:cNvSpPr>
            <a:spLocks noGrp="1"/>
          </p:cNvSpPr>
          <p:nvPr>
            <p:ph idx="1"/>
          </p:nvPr>
        </p:nvSpPr>
        <p:spPr/>
        <p:txBody>
          <a:bodyPr>
            <a:normAutofit lnSpcReduction="10000"/>
          </a:bodyPr>
          <a:lstStyle/>
          <a:p>
            <a:r>
              <a:rPr lang="en-US" dirty="0" smtClean="0"/>
              <a:t>Knowledge</a:t>
            </a:r>
          </a:p>
          <a:p>
            <a:pPr lvl="1"/>
            <a:r>
              <a:rPr lang="en-US" dirty="0" smtClean="0"/>
              <a:t>Candidates demonstrate that they know how the extract and work(s) address the Global Issue.</a:t>
            </a:r>
          </a:p>
          <a:p>
            <a:r>
              <a:rPr lang="en-US" dirty="0" smtClean="0"/>
              <a:t>Understanding</a:t>
            </a:r>
          </a:p>
          <a:p>
            <a:pPr lvl="1"/>
            <a:r>
              <a:rPr lang="en-US" dirty="0" smtClean="0"/>
              <a:t>Candidates capture the deeper meaning of the extract and work(s) in relation to the GI.</a:t>
            </a:r>
          </a:p>
          <a:p>
            <a:r>
              <a:rPr lang="en-US" dirty="0" smtClean="0"/>
              <a:t>Interpretation/Implications</a:t>
            </a:r>
          </a:p>
          <a:p>
            <a:pPr lvl="1"/>
            <a:r>
              <a:rPr lang="en-US" dirty="0" smtClean="0"/>
              <a:t>Candidates can use the knowledge and understanding to draw conclusions from the extract and body of work: These are the implications. You must have evidence to score above a 4. </a:t>
            </a:r>
          </a:p>
          <a:p>
            <a:r>
              <a:rPr lang="en-US" dirty="0" smtClean="0"/>
              <a:t>YOU MUST USE </a:t>
            </a:r>
            <a:r>
              <a:rPr lang="en-US" sz="2400" dirty="0" smtClean="0"/>
              <a:t>WELL-CHOSEN</a:t>
            </a:r>
            <a:r>
              <a:rPr lang="en-US" dirty="0" smtClean="0"/>
              <a:t> EVIDENCE THAT SUPPORTS THE LARGER ARGUMENT ABOUT THE GI.</a:t>
            </a:r>
          </a:p>
          <a:p>
            <a:pPr lvl="1"/>
            <a:r>
              <a:rPr lang="en-US" dirty="0" smtClean="0"/>
              <a:t>Remember that you are only pulling 3-5 examples per extract. You need to select the best evidence. </a:t>
            </a:r>
            <a:endParaRPr lang="en-US" dirty="0"/>
          </a:p>
        </p:txBody>
      </p:sp>
    </p:spTree>
    <p:extLst>
      <p:ext uri="{BB962C8B-B14F-4D97-AF65-F5344CB8AC3E}">
        <p14:creationId xmlns:p14="http://schemas.microsoft.com/office/powerpoint/2010/main" val="78874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B</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Analysis</a:t>
            </a:r>
          </a:p>
          <a:p>
            <a:pPr lvl="1"/>
            <a:r>
              <a:rPr lang="en-US" dirty="0" smtClean="0"/>
              <a:t>Candidates must specify ways meaning is constructed in relation to the GI.</a:t>
            </a:r>
          </a:p>
          <a:p>
            <a:r>
              <a:rPr lang="en-US" dirty="0" smtClean="0"/>
              <a:t>Evaluation</a:t>
            </a:r>
          </a:p>
          <a:p>
            <a:pPr lvl="1"/>
            <a:r>
              <a:rPr lang="en-US" dirty="0" smtClean="0"/>
              <a:t>Candidates must demonstrate sensitivity towards how the author uses literary techniques (authorial choices) to shape the work in regard to the Global Issue. </a:t>
            </a:r>
          </a:p>
          <a:p>
            <a:pPr lvl="1"/>
            <a:r>
              <a:rPr lang="en-US" dirty="0" smtClean="0"/>
              <a:t>This is judging the effectiveness of the </a:t>
            </a:r>
            <a:r>
              <a:rPr lang="en-US" sz="2000" dirty="0" smtClean="0"/>
              <a:t>AUTHORIAL CHOICES. </a:t>
            </a:r>
          </a:p>
          <a:p>
            <a:r>
              <a:rPr lang="en-US" dirty="0" smtClean="0"/>
              <a:t>YOU MUST HAVE EVIDENCE.</a:t>
            </a:r>
          </a:p>
          <a:p>
            <a:r>
              <a:rPr lang="en-US" dirty="0" smtClean="0"/>
              <a:t>Candidates must ensure that their evaluation to how meaning is constructed is relevant to the Global Issue. </a:t>
            </a:r>
          </a:p>
          <a:p>
            <a:r>
              <a:rPr lang="en-US" dirty="0" smtClean="0"/>
              <a:t>Pay attention to the NUANCES (subtle details) of the text that allow you to make inferences. </a:t>
            </a:r>
          </a:p>
          <a:p>
            <a:pPr lvl="1"/>
            <a:r>
              <a:rPr lang="en-US" dirty="0" smtClean="0"/>
              <a:t>If someone else selects this passage, would they make the same argument? Would they select more nuances?</a:t>
            </a:r>
            <a:endParaRPr lang="en-US" dirty="0"/>
          </a:p>
        </p:txBody>
      </p:sp>
    </p:spTree>
    <p:extLst>
      <p:ext uri="{BB962C8B-B14F-4D97-AF65-F5344CB8AC3E}">
        <p14:creationId xmlns:p14="http://schemas.microsoft.com/office/powerpoint/2010/main" val="280637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C</a:t>
            </a:r>
            <a:endParaRPr lang="en-US" dirty="0"/>
          </a:p>
        </p:txBody>
      </p:sp>
      <p:sp>
        <p:nvSpPr>
          <p:cNvPr id="3" name="Content Placeholder 2"/>
          <p:cNvSpPr>
            <a:spLocks noGrp="1"/>
          </p:cNvSpPr>
          <p:nvPr>
            <p:ph idx="1"/>
          </p:nvPr>
        </p:nvSpPr>
        <p:spPr>
          <a:xfrm>
            <a:off x="913795" y="1732449"/>
            <a:ext cx="10353762" cy="4733665"/>
          </a:xfrm>
        </p:spPr>
        <p:txBody>
          <a:bodyPr>
            <a:normAutofit fontScale="92500" lnSpcReduction="20000"/>
          </a:bodyPr>
          <a:lstStyle/>
          <a:p>
            <a:r>
              <a:rPr lang="en-US" dirty="0" smtClean="0"/>
              <a:t>Structure</a:t>
            </a:r>
          </a:p>
          <a:p>
            <a:pPr lvl="1"/>
            <a:r>
              <a:rPr lang="en-US" dirty="0" smtClean="0"/>
              <a:t>Candidates should structure in such a way to introduce the GI, explore its presence in the extracts and works, clearly indicate which parts are being discussed, and come to a conclusion in 10 minutes. </a:t>
            </a:r>
          </a:p>
          <a:p>
            <a:r>
              <a:rPr lang="en-US" dirty="0" smtClean="0"/>
              <a:t>Balance (this could hurt A and B as well)</a:t>
            </a:r>
          </a:p>
          <a:p>
            <a:pPr lvl="1"/>
            <a:r>
              <a:rPr lang="en-US" dirty="0" smtClean="0"/>
              <a:t>Candidates balance their time on the extracts and works. This must include a discussion of the work or body of works as a whole. </a:t>
            </a:r>
          </a:p>
          <a:p>
            <a:r>
              <a:rPr lang="en-US" dirty="0" smtClean="0"/>
              <a:t>Focus</a:t>
            </a:r>
          </a:p>
          <a:p>
            <a:pPr lvl="1"/>
            <a:r>
              <a:rPr lang="en-US" dirty="0" smtClean="0"/>
              <a:t>Candidates clearly express the Global Issue and the lens through which it is explored. Sustained focus must be present for a score above a 6. </a:t>
            </a:r>
          </a:p>
          <a:p>
            <a:pPr lvl="1"/>
            <a:r>
              <a:rPr lang="en-US" dirty="0" smtClean="0"/>
              <a:t>Signposts, transitions, and referring back to the GI help. </a:t>
            </a:r>
          </a:p>
          <a:p>
            <a:r>
              <a:rPr lang="en-US" dirty="0" smtClean="0"/>
              <a:t>Cohesion</a:t>
            </a:r>
          </a:p>
          <a:p>
            <a:pPr lvl="1"/>
            <a:r>
              <a:rPr lang="en-US" dirty="0" smtClean="0"/>
              <a:t>Candidates use of the GI to connect the different parts of the oral and provide smooth transitions from one part to the next. </a:t>
            </a:r>
          </a:p>
          <a:p>
            <a:r>
              <a:rPr lang="en-US" dirty="0" smtClean="0"/>
              <a:t>This is why you practice. </a:t>
            </a:r>
          </a:p>
          <a:p>
            <a:r>
              <a:rPr lang="en-US" dirty="0" smtClean="0"/>
              <a:t>There are several ways in which to organize the oral. We will review them. </a:t>
            </a:r>
            <a:endParaRPr lang="en-US" dirty="0"/>
          </a:p>
        </p:txBody>
      </p:sp>
    </p:spTree>
    <p:extLst>
      <p:ext uri="{BB962C8B-B14F-4D97-AF65-F5344CB8AC3E}">
        <p14:creationId xmlns:p14="http://schemas.microsoft.com/office/powerpoint/2010/main" val="3839778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D</a:t>
            </a:r>
            <a:endParaRPr lang="en-US" dirty="0"/>
          </a:p>
        </p:txBody>
      </p:sp>
      <p:sp>
        <p:nvSpPr>
          <p:cNvPr id="3" name="Content Placeholder 2"/>
          <p:cNvSpPr>
            <a:spLocks noGrp="1"/>
          </p:cNvSpPr>
          <p:nvPr>
            <p:ph idx="1"/>
          </p:nvPr>
        </p:nvSpPr>
        <p:spPr>
          <a:xfrm>
            <a:off x="913795" y="1732449"/>
            <a:ext cx="10353762" cy="4733665"/>
          </a:xfrm>
        </p:spPr>
        <p:txBody>
          <a:bodyPr>
            <a:normAutofit/>
          </a:bodyPr>
          <a:lstStyle/>
          <a:p>
            <a:r>
              <a:rPr lang="en-US" dirty="0" smtClean="0"/>
              <a:t>Accuracy</a:t>
            </a:r>
          </a:p>
          <a:p>
            <a:pPr lvl="1"/>
            <a:r>
              <a:rPr lang="en-US" dirty="0" smtClean="0"/>
              <a:t>Correct and clear sentences.</a:t>
            </a:r>
          </a:p>
          <a:p>
            <a:r>
              <a:rPr lang="en-US" dirty="0" smtClean="0"/>
              <a:t>Appropriacy</a:t>
            </a:r>
          </a:p>
          <a:p>
            <a:pPr lvl="1"/>
            <a:r>
              <a:rPr lang="en-US" dirty="0" smtClean="0"/>
              <a:t>Candidates express themselves in an academic register.</a:t>
            </a:r>
          </a:p>
          <a:p>
            <a:r>
              <a:rPr lang="en-US" dirty="0" smtClean="0"/>
              <a:t>Range</a:t>
            </a:r>
          </a:p>
          <a:p>
            <a:pPr lvl="1"/>
            <a:r>
              <a:rPr lang="en-US" dirty="0" smtClean="0"/>
              <a:t>Candidates use a variety of syntactical structures and sophisticated vocabulary.</a:t>
            </a:r>
          </a:p>
          <a:p>
            <a:r>
              <a:rPr lang="en-US" dirty="0" smtClean="0"/>
              <a:t>Elements of Style</a:t>
            </a:r>
          </a:p>
          <a:p>
            <a:pPr lvl="1"/>
            <a:r>
              <a:rPr lang="en-US" dirty="0" smtClean="0"/>
              <a:t>Candidates use a tone and rhetorical devices to enhance the oral and make it more effective. </a:t>
            </a:r>
          </a:p>
          <a:p>
            <a:pPr lvl="1"/>
            <a:r>
              <a:rPr lang="en-US" dirty="0" smtClean="0"/>
              <a:t>Signposts, transitions, persuasive language</a:t>
            </a:r>
          </a:p>
          <a:p>
            <a:r>
              <a:rPr lang="en-US" dirty="0" smtClean="0"/>
              <a:t>Even though you should practice, if you sound over-rehearsed or mechanical, you will not make above a 3. </a:t>
            </a:r>
            <a:endParaRPr lang="en-US" dirty="0"/>
          </a:p>
        </p:txBody>
      </p:sp>
    </p:spTree>
    <p:extLst>
      <p:ext uri="{BB962C8B-B14F-4D97-AF65-F5344CB8AC3E}">
        <p14:creationId xmlns:p14="http://schemas.microsoft.com/office/powerpoint/2010/main" val="4096317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535" y="5791200"/>
            <a:ext cx="10353762" cy="970450"/>
          </a:xfrm>
        </p:spPr>
        <p:txBody>
          <a:bodyPr>
            <a:normAutofit/>
          </a:bodyPr>
          <a:lstStyle/>
          <a:p>
            <a:r>
              <a:rPr lang="en-US" sz="2000" dirty="0" smtClean="0"/>
              <a:t>There is also an option to interweave the Zoom In and Outs. </a:t>
            </a:r>
            <a:endParaRPr lang="en-US" sz="2000" dirty="0"/>
          </a:p>
        </p:txBody>
      </p:sp>
      <p:sp>
        <p:nvSpPr>
          <p:cNvPr id="5" name="Text Placeholder 4"/>
          <p:cNvSpPr>
            <a:spLocks noGrp="1"/>
          </p:cNvSpPr>
          <p:nvPr>
            <p:ph type="body" idx="1"/>
          </p:nvPr>
        </p:nvSpPr>
        <p:spPr/>
        <p:txBody>
          <a:bodyPr/>
          <a:lstStyle/>
          <a:p>
            <a:r>
              <a:rPr lang="en-US" dirty="0" smtClean="0"/>
              <a:t>Option 1</a:t>
            </a:r>
            <a:endParaRPr lang="en-US" dirty="0"/>
          </a:p>
        </p:txBody>
      </p:sp>
      <p:sp>
        <p:nvSpPr>
          <p:cNvPr id="6" name="Content Placeholder 5"/>
          <p:cNvSpPr>
            <a:spLocks noGrp="1"/>
          </p:cNvSpPr>
          <p:nvPr>
            <p:ph sz="half" idx="2"/>
          </p:nvPr>
        </p:nvSpPr>
        <p:spPr>
          <a:xfrm>
            <a:off x="1005872" y="2380137"/>
            <a:ext cx="4624219" cy="3411063"/>
          </a:xfrm>
        </p:spPr>
        <p:txBody>
          <a:bodyPr/>
          <a:lstStyle/>
          <a:p>
            <a:r>
              <a:rPr lang="en-US" dirty="0" smtClean="0"/>
              <a:t>(1) Introduction </a:t>
            </a:r>
          </a:p>
          <a:p>
            <a:r>
              <a:rPr lang="en-US" dirty="0" smtClean="0"/>
              <a:t>(2) Zoom In Text 1</a:t>
            </a:r>
          </a:p>
          <a:p>
            <a:r>
              <a:rPr lang="en-US" dirty="0" smtClean="0"/>
              <a:t>(2) Zoom Out Text 1</a:t>
            </a:r>
          </a:p>
          <a:p>
            <a:r>
              <a:rPr lang="en-US" dirty="0" smtClean="0"/>
              <a:t>(2) Zoom In Text 2</a:t>
            </a:r>
          </a:p>
          <a:p>
            <a:r>
              <a:rPr lang="en-US" dirty="0" smtClean="0"/>
              <a:t>(2) Zoom Out Text 2</a:t>
            </a:r>
          </a:p>
          <a:p>
            <a:r>
              <a:rPr lang="en-US" dirty="0" smtClean="0"/>
              <a:t>(1) Conclusion</a:t>
            </a:r>
          </a:p>
        </p:txBody>
      </p:sp>
      <p:sp>
        <p:nvSpPr>
          <p:cNvPr id="7" name="Text Placeholder 6"/>
          <p:cNvSpPr>
            <a:spLocks noGrp="1"/>
          </p:cNvSpPr>
          <p:nvPr>
            <p:ph type="body" sz="quarter" idx="3"/>
          </p:nvPr>
        </p:nvSpPr>
        <p:spPr/>
        <p:txBody>
          <a:bodyPr/>
          <a:lstStyle/>
          <a:p>
            <a:r>
              <a:rPr lang="en-US" dirty="0" smtClean="0"/>
              <a:t>Option 2</a:t>
            </a:r>
            <a:endParaRPr lang="en-US" dirty="0"/>
          </a:p>
        </p:txBody>
      </p:sp>
      <p:sp>
        <p:nvSpPr>
          <p:cNvPr id="8" name="Content Placeholder 7"/>
          <p:cNvSpPr>
            <a:spLocks noGrp="1"/>
          </p:cNvSpPr>
          <p:nvPr>
            <p:ph sz="quarter" idx="4"/>
          </p:nvPr>
        </p:nvSpPr>
        <p:spPr/>
        <p:txBody>
          <a:bodyPr/>
          <a:lstStyle/>
          <a:p>
            <a:r>
              <a:rPr lang="en-US" dirty="0" smtClean="0"/>
              <a:t>(1) Introduction</a:t>
            </a:r>
          </a:p>
          <a:p>
            <a:r>
              <a:rPr lang="en-US" dirty="0" smtClean="0"/>
              <a:t>(2) Zoom Out Text 1</a:t>
            </a:r>
          </a:p>
          <a:p>
            <a:r>
              <a:rPr lang="en-US" dirty="0" smtClean="0"/>
              <a:t>(2) Zoom In Text 1</a:t>
            </a:r>
          </a:p>
          <a:p>
            <a:r>
              <a:rPr lang="en-US" dirty="0" smtClean="0"/>
              <a:t>(2) Zoom Out Text 2</a:t>
            </a:r>
          </a:p>
          <a:p>
            <a:r>
              <a:rPr lang="en-US" dirty="0" smtClean="0"/>
              <a:t>(2) Zoom In Text 1</a:t>
            </a:r>
          </a:p>
          <a:p>
            <a:r>
              <a:rPr lang="en-US" dirty="0" smtClean="0"/>
              <a:t>(1) Conclusion</a:t>
            </a:r>
            <a:endParaRPr lang="en-US" dirty="0"/>
          </a:p>
        </p:txBody>
      </p:sp>
      <p:sp>
        <p:nvSpPr>
          <p:cNvPr id="9" name="Title 3"/>
          <p:cNvSpPr txBox="1">
            <a:spLocks/>
          </p:cNvSpPr>
          <p:nvPr/>
        </p:nvSpPr>
        <p:spPr>
          <a:xfrm>
            <a:off x="1066195" y="7620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mtClean="0"/>
              <a:t>Structures</a:t>
            </a:r>
            <a:endParaRPr lang="en-US" dirty="0"/>
          </a:p>
        </p:txBody>
      </p:sp>
    </p:spTree>
    <p:extLst>
      <p:ext uri="{BB962C8B-B14F-4D97-AF65-F5344CB8AC3E}">
        <p14:creationId xmlns:p14="http://schemas.microsoft.com/office/powerpoint/2010/main" val="2132243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Introduction (1 Minute)</a:t>
            </a:r>
            <a:endParaRPr lang="en-US" dirty="0"/>
          </a:p>
        </p:txBody>
      </p:sp>
      <p:sp>
        <p:nvSpPr>
          <p:cNvPr id="3" name="Content Placeholder 2"/>
          <p:cNvSpPr>
            <a:spLocks noGrp="1"/>
          </p:cNvSpPr>
          <p:nvPr>
            <p:ph idx="1"/>
          </p:nvPr>
        </p:nvSpPr>
        <p:spPr/>
        <p:txBody>
          <a:bodyPr/>
          <a:lstStyle/>
          <a:p>
            <a:pPr marL="494100" indent="-457200">
              <a:buAutoNum type="arabicPeriod"/>
            </a:pPr>
            <a:r>
              <a:rPr lang="en-US" dirty="0" smtClean="0"/>
              <a:t>Introduce your Global Issue.</a:t>
            </a:r>
          </a:p>
          <a:p>
            <a:pPr marL="871200" lvl="1" indent="-457200">
              <a:buAutoNum type="arabicPeriod"/>
            </a:pPr>
            <a:r>
              <a:rPr lang="en-US" dirty="0" smtClean="0"/>
              <a:t>You can house it in a field of inquiry</a:t>
            </a:r>
          </a:p>
          <a:p>
            <a:pPr marL="494100" indent="-457200">
              <a:buAutoNum type="arabicPeriod"/>
            </a:pPr>
            <a:r>
              <a:rPr lang="en-US" dirty="0" smtClean="0"/>
              <a:t>Introduce Text 1</a:t>
            </a:r>
          </a:p>
          <a:p>
            <a:pPr marL="871200" lvl="1" indent="-457200">
              <a:buAutoNum type="arabicPeriod"/>
            </a:pPr>
            <a:r>
              <a:rPr lang="en-US" dirty="0" smtClean="0"/>
              <a:t>Give Author, Date, Text Type, Country of Origin, and a 1-2 Sentence Summary</a:t>
            </a:r>
          </a:p>
          <a:p>
            <a:pPr marL="494100" indent="-457200">
              <a:buAutoNum type="arabicPeriod"/>
            </a:pPr>
            <a:r>
              <a:rPr lang="en-US" dirty="0" smtClean="0"/>
              <a:t>Introduce Text 2</a:t>
            </a:r>
          </a:p>
          <a:p>
            <a:pPr marL="871200" lvl="1" indent="-457200">
              <a:buAutoNum type="arabicPeriod"/>
            </a:pPr>
            <a:r>
              <a:rPr lang="en-US" dirty="0" smtClean="0"/>
              <a:t>Give Author, Date, Text Type, Country of Origin, and 1-2 Sentence Summary</a:t>
            </a:r>
          </a:p>
          <a:p>
            <a:pPr marL="494100" indent="-457200">
              <a:buAutoNum type="arabicPeriod"/>
            </a:pPr>
            <a:r>
              <a:rPr lang="en-US" dirty="0" smtClean="0"/>
              <a:t>Restate your GI</a:t>
            </a:r>
          </a:p>
          <a:p>
            <a:pPr marL="494100" indent="-457200">
              <a:buAutoNum type="arabicPeriod"/>
            </a:pPr>
            <a:endParaRPr lang="en-US" dirty="0"/>
          </a:p>
        </p:txBody>
      </p:sp>
    </p:spTree>
    <p:extLst>
      <p:ext uri="{BB962C8B-B14F-4D97-AF65-F5344CB8AC3E}">
        <p14:creationId xmlns:p14="http://schemas.microsoft.com/office/powerpoint/2010/main" val="1665353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Zooming-In</a:t>
            </a:r>
            <a:endParaRPr lang="en-US" dirty="0"/>
          </a:p>
        </p:txBody>
      </p:sp>
      <p:sp>
        <p:nvSpPr>
          <p:cNvPr id="3" name="Content Placeholder 2"/>
          <p:cNvSpPr>
            <a:spLocks noGrp="1"/>
          </p:cNvSpPr>
          <p:nvPr>
            <p:ph idx="1"/>
          </p:nvPr>
        </p:nvSpPr>
        <p:spPr/>
        <p:txBody>
          <a:bodyPr/>
          <a:lstStyle/>
          <a:p>
            <a:r>
              <a:rPr lang="en-US" dirty="0" smtClean="0"/>
              <a:t>Give some brief context to the extract. </a:t>
            </a:r>
          </a:p>
          <a:p>
            <a:r>
              <a:rPr lang="en-US" dirty="0" smtClean="0"/>
              <a:t>Stay in the extract. </a:t>
            </a:r>
          </a:p>
          <a:p>
            <a:r>
              <a:rPr lang="en-US" dirty="0" smtClean="0"/>
              <a:t>Choose a critical moment in the text that shows your Global Issue, not your favorite part.</a:t>
            </a:r>
          </a:p>
          <a:p>
            <a:r>
              <a:rPr lang="en-US" dirty="0" smtClean="0"/>
              <a:t>You cannot talk about everything in the extract. Select the BEST examples that support your Global Issue. Don’t try to cover everything. </a:t>
            </a:r>
          </a:p>
          <a:p>
            <a:r>
              <a:rPr lang="en-US" dirty="0" smtClean="0"/>
              <a:t>Refer to your Global Issue throughout. (You can even just say “Global Issue”)</a:t>
            </a:r>
          </a:p>
          <a:p>
            <a:r>
              <a:rPr lang="en-US" dirty="0" smtClean="0"/>
              <a:t>Use signposts for structure</a:t>
            </a:r>
          </a:p>
          <a:p>
            <a:endParaRPr lang="en-US" dirty="0" smtClean="0"/>
          </a:p>
          <a:p>
            <a:endParaRPr lang="en-US" dirty="0"/>
          </a:p>
        </p:txBody>
      </p:sp>
    </p:spTree>
    <p:extLst>
      <p:ext uri="{BB962C8B-B14F-4D97-AF65-F5344CB8AC3E}">
        <p14:creationId xmlns:p14="http://schemas.microsoft.com/office/powerpoint/2010/main" val="3541700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Zooming Out</a:t>
            </a:r>
            <a:endParaRPr lang="en-US" dirty="0"/>
          </a:p>
        </p:txBody>
      </p:sp>
      <p:sp>
        <p:nvSpPr>
          <p:cNvPr id="3" name="Content Placeholder 2"/>
          <p:cNvSpPr>
            <a:spLocks noGrp="1"/>
          </p:cNvSpPr>
          <p:nvPr>
            <p:ph idx="1"/>
          </p:nvPr>
        </p:nvSpPr>
        <p:spPr/>
        <p:txBody>
          <a:bodyPr/>
          <a:lstStyle/>
          <a:p>
            <a:r>
              <a:rPr lang="en-US" dirty="0" smtClean="0"/>
              <a:t>Where else does the GI exist in the work or groups of works as a whole?</a:t>
            </a:r>
          </a:p>
          <a:p>
            <a:r>
              <a:rPr lang="en-US" dirty="0" smtClean="0"/>
              <a:t>Where else do we see signature techniques that you highlighted appear?</a:t>
            </a:r>
            <a:endParaRPr lang="en-US" dirty="0"/>
          </a:p>
        </p:txBody>
      </p:sp>
    </p:spTree>
    <p:extLst>
      <p:ext uri="{BB962C8B-B14F-4D97-AF65-F5344CB8AC3E}">
        <p14:creationId xmlns:p14="http://schemas.microsoft.com/office/powerpoint/2010/main" val="3772216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worth?</a:t>
            </a:r>
            <a:endParaRPr lang="en-US" dirty="0"/>
          </a:p>
        </p:txBody>
      </p:sp>
      <p:sp>
        <p:nvSpPr>
          <p:cNvPr id="3" name="Content Placeholder 2"/>
          <p:cNvSpPr>
            <a:spLocks noGrp="1"/>
          </p:cNvSpPr>
          <p:nvPr>
            <p:ph idx="1"/>
          </p:nvPr>
        </p:nvSpPr>
        <p:spPr/>
        <p:txBody>
          <a:bodyPr/>
          <a:lstStyle/>
          <a:p>
            <a:r>
              <a:rPr lang="en-US" dirty="0" smtClean="0"/>
              <a:t>For HL, this assessment counts 20% of your final grade in the overall two-year course. (It is 30% for SL.)</a:t>
            </a:r>
          </a:p>
          <a:p>
            <a:r>
              <a:rPr lang="en-US" dirty="0" smtClean="0"/>
              <a:t>For classroom purposes, it is internally graded and placed into the summative section of the gradebook.</a:t>
            </a:r>
          </a:p>
          <a:p>
            <a:r>
              <a:rPr lang="en-US" dirty="0" smtClean="0"/>
              <a:t>IB does moderate so that grades I give remain consistent with their expectations. </a:t>
            </a:r>
          </a:p>
        </p:txBody>
      </p:sp>
    </p:spTree>
    <p:extLst>
      <p:ext uri="{BB962C8B-B14F-4D97-AF65-F5344CB8AC3E}">
        <p14:creationId xmlns:p14="http://schemas.microsoft.com/office/powerpoint/2010/main" val="37158277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Conclusion: 1 Minute</a:t>
            </a:r>
            <a:endParaRPr lang="en-US" dirty="0"/>
          </a:p>
        </p:txBody>
      </p:sp>
      <p:sp>
        <p:nvSpPr>
          <p:cNvPr id="3" name="Content Placeholder 2"/>
          <p:cNvSpPr>
            <a:spLocks noGrp="1"/>
          </p:cNvSpPr>
          <p:nvPr>
            <p:ph idx="1"/>
          </p:nvPr>
        </p:nvSpPr>
        <p:spPr/>
        <p:txBody>
          <a:bodyPr/>
          <a:lstStyle/>
          <a:p>
            <a:pPr marL="494100" indent="-457200">
              <a:buAutoNum type="arabicPeriod"/>
            </a:pPr>
            <a:r>
              <a:rPr lang="en-US" dirty="0" smtClean="0"/>
              <a:t>Restate your Global Issue</a:t>
            </a:r>
          </a:p>
          <a:p>
            <a:pPr marL="494100" indent="-457200">
              <a:buAutoNum type="arabicPeriod"/>
            </a:pPr>
            <a:r>
              <a:rPr lang="en-US" dirty="0" smtClean="0"/>
              <a:t>Remind us about the Text Types and Purposes</a:t>
            </a:r>
          </a:p>
          <a:p>
            <a:pPr marL="494100" indent="-457200">
              <a:buAutoNum type="arabicPeriod"/>
            </a:pPr>
            <a:r>
              <a:rPr lang="en-US" dirty="0" smtClean="0"/>
              <a:t>State the Implications.</a:t>
            </a:r>
          </a:p>
          <a:p>
            <a:pPr marL="871200" lvl="1" indent="-457200">
              <a:buAutoNum type="arabicPeriod"/>
            </a:pPr>
            <a:r>
              <a:rPr lang="en-US" dirty="0" smtClean="0"/>
              <a:t>Why do the texts matter? </a:t>
            </a:r>
          </a:p>
          <a:p>
            <a:pPr marL="871200" lvl="1" indent="-457200">
              <a:buAutoNum type="arabicPeriod"/>
            </a:pPr>
            <a:r>
              <a:rPr lang="en-US" dirty="0" smtClean="0"/>
              <a:t>Why does the Global Issue matter? How does it manifest in the real world?</a:t>
            </a:r>
            <a:endParaRPr lang="en-US" dirty="0"/>
          </a:p>
        </p:txBody>
      </p:sp>
    </p:spTree>
    <p:extLst>
      <p:ext uri="{BB962C8B-B14F-4D97-AF65-F5344CB8AC3E}">
        <p14:creationId xmlns:p14="http://schemas.microsoft.com/office/powerpoint/2010/main" val="940675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do?</a:t>
            </a:r>
            <a:endParaRPr lang="en-US" dirty="0"/>
          </a:p>
        </p:txBody>
      </p:sp>
      <p:sp>
        <p:nvSpPr>
          <p:cNvPr id="3" name="Content Placeholder 2"/>
          <p:cNvSpPr>
            <a:spLocks noGrp="1"/>
          </p:cNvSpPr>
          <p:nvPr>
            <p:ph idx="1"/>
          </p:nvPr>
        </p:nvSpPr>
        <p:spPr>
          <a:xfrm>
            <a:off x="913794" y="1732449"/>
            <a:ext cx="10542331" cy="4929608"/>
          </a:xfrm>
        </p:spPr>
        <p:txBody>
          <a:bodyPr>
            <a:normAutofit fontScale="85000" lnSpcReduction="20000"/>
          </a:bodyPr>
          <a:lstStyle/>
          <a:p>
            <a:r>
              <a:rPr lang="en-US" dirty="0" smtClean="0"/>
              <a:t>Deliver a 10 minute oral uninterrupted and answer follow-up questions for 5 minutes.</a:t>
            </a:r>
          </a:p>
          <a:p>
            <a:r>
              <a:rPr lang="en-US" dirty="0" smtClean="0"/>
              <a:t>In short, you craft an argument to the following prompt using two extracts of approximately 40-lines from any of the works read in class. (25-40)</a:t>
            </a:r>
          </a:p>
          <a:p>
            <a:pPr lvl="1"/>
            <a:r>
              <a:rPr lang="en-US" i="1" dirty="0" smtClean="0"/>
              <a:t>Examine the ways in which the global issue of your choice is presented through the content and form of two of the works that you have studied. </a:t>
            </a:r>
          </a:p>
          <a:p>
            <a:r>
              <a:rPr lang="en-US" dirty="0"/>
              <a:t>One extract must be from a work </a:t>
            </a:r>
            <a:r>
              <a:rPr lang="en-US" u="sng" dirty="0"/>
              <a:t>originally written in English </a:t>
            </a:r>
            <a:r>
              <a:rPr lang="en-US" dirty="0"/>
              <a:t>and the other must be from a </a:t>
            </a:r>
            <a:r>
              <a:rPr lang="en-US" u="sng" dirty="0"/>
              <a:t>translated work</a:t>
            </a:r>
            <a:r>
              <a:rPr lang="en-US" dirty="0"/>
              <a:t>. </a:t>
            </a:r>
            <a:endParaRPr lang="en-US" dirty="0" smtClean="0"/>
          </a:p>
          <a:p>
            <a:r>
              <a:rPr lang="en-US" dirty="0" smtClean="0"/>
              <a:t>This is NOT a comparative</a:t>
            </a:r>
            <a:r>
              <a:rPr lang="en-US" dirty="0"/>
              <a:t> </a:t>
            </a:r>
            <a:r>
              <a:rPr lang="en-US" dirty="0" smtClean="0"/>
              <a:t>task. The two works can share a global issue but offer differing perspectives, methods, or messages. </a:t>
            </a:r>
          </a:p>
          <a:p>
            <a:r>
              <a:rPr lang="en-US" dirty="0" smtClean="0">
                <a:effectLst/>
              </a:rPr>
              <a:t>You may choose from any genres you wish and any works you wish with the understanding that once you use those works, you may NOT use them for any other assessment throughout the two-year course. </a:t>
            </a:r>
          </a:p>
          <a:p>
            <a:pPr lvl="1"/>
            <a:r>
              <a:rPr lang="en-US" dirty="0" smtClean="0">
                <a:effectLst/>
              </a:rPr>
              <a:t>You can use graphic novels, but I suggest you don’t</a:t>
            </a:r>
          </a:p>
          <a:p>
            <a:r>
              <a:rPr lang="en-US" dirty="0" smtClean="0">
                <a:effectLst/>
              </a:rPr>
              <a:t>You MUST spend equal time on each extract. </a:t>
            </a:r>
          </a:p>
          <a:p>
            <a:r>
              <a:rPr lang="en-US" dirty="0" smtClean="0">
                <a:effectLst/>
              </a:rPr>
              <a:t>It is NOT a commentary, meaning that you do not go chronologically through the extract pointing out the various techniques. </a:t>
            </a:r>
            <a:endParaRPr lang="en-US" dirty="0">
              <a:effectLst/>
            </a:endParaRPr>
          </a:p>
          <a:p>
            <a:r>
              <a:rPr lang="en-US" dirty="0" smtClean="0">
                <a:effectLst/>
              </a:rPr>
              <a:t>It is an argument on how the author uses literary techniques and content to discuss a GI. </a:t>
            </a:r>
          </a:p>
          <a:p>
            <a:r>
              <a:rPr lang="en-US" dirty="0" smtClean="0">
                <a:effectLst/>
              </a:rPr>
              <a:t>You must also place the extract in the larger work or collection of works. </a:t>
            </a:r>
          </a:p>
        </p:txBody>
      </p:sp>
    </p:spTree>
    <p:extLst>
      <p:ext uri="{BB962C8B-B14F-4D97-AF65-F5344CB8AC3E}">
        <p14:creationId xmlns:p14="http://schemas.microsoft.com/office/powerpoint/2010/main" val="1146213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One</a:t>
            </a:r>
            <a:endParaRPr lang="en-US" dirty="0"/>
          </a:p>
        </p:txBody>
      </p:sp>
      <p:sp>
        <p:nvSpPr>
          <p:cNvPr id="3" name="Content Placeholder 2"/>
          <p:cNvSpPr>
            <a:spLocks noGrp="1"/>
          </p:cNvSpPr>
          <p:nvPr>
            <p:ph idx="1"/>
          </p:nvPr>
        </p:nvSpPr>
        <p:spPr/>
        <p:txBody>
          <a:bodyPr/>
          <a:lstStyle/>
          <a:p>
            <a:r>
              <a:rPr lang="en-US" dirty="0" smtClean="0"/>
              <a:t>Select the extracts you wish to cover. These cannot be the same ones used in any classroom practice.</a:t>
            </a:r>
          </a:p>
          <a:p>
            <a:r>
              <a:rPr lang="en-US" dirty="0" smtClean="0"/>
              <a:t>Ensure that the extracts are substantial enough to discuss without being so dense that you craft a cursory analysis. </a:t>
            </a:r>
          </a:p>
          <a:p>
            <a:r>
              <a:rPr lang="en-US" dirty="0" smtClean="0"/>
              <a:t>Each extract should be approximately 40-lines. </a:t>
            </a:r>
          </a:p>
          <a:p>
            <a:pPr lvl="1"/>
            <a:r>
              <a:rPr lang="en-US" dirty="0" smtClean="0"/>
              <a:t>You may choose a whole poem that is 30 if needed. </a:t>
            </a:r>
          </a:p>
          <a:p>
            <a:r>
              <a:rPr lang="en-US" dirty="0" smtClean="0"/>
              <a:t>If it is from a larger work, you must place it in context and discuss relevant aspects of the work as a whole. </a:t>
            </a:r>
          </a:p>
          <a:p>
            <a:r>
              <a:rPr lang="en-US" dirty="0" smtClean="0"/>
              <a:t>One must be originally written in English and the other must be from a translated work. </a:t>
            </a:r>
          </a:p>
          <a:p>
            <a:endParaRPr lang="en-US" dirty="0"/>
          </a:p>
        </p:txBody>
      </p:sp>
    </p:spTree>
    <p:extLst>
      <p:ext uri="{BB962C8B-B14F-4D97-AF65-F5344CB8AC3E}">
        <p14:creationId xmlns:p14="http://schemas.microsoft.com/office/powerpoint/2010/main" val="2003249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Two</a:t>
            </a:r>
            <a:endParaRPr lang="en-US" dirty="0"/>
          </a:p>
        </p:txBody>
      </p:sp>
      <p:sp>
        <p:nvSpPr>
          <p:cNvPr id="3" name="Content Placeholder 2"/>
          <p:cNvSpPr>
            <a:spLocks noGrp="1"/>
          </p:cNvSpPr>
          <p:nvPr>
            <p:ph idx="1"/>
          </p:nvPr>
        </p:nvSpPr>
        <p:spPr/>
        <p:txBody>
          <a:bodyPr/>
          <a:lstStyle/>
          <a:p>
            <a:r>
              <a:rPr lang="en-US" dirty="0" smtClean="0"/>
              <a:t>Determine Your </a:t>
            </a:r>
            <a:r>
              <a:rPr lang="en-US" dirty="0" smtClean="0">
                <a:hlinkClick r:id="rId2" action="ppaction://hlinkfile"/>
              </a:rPr>
              <a:t>Global Issue.</a:t>
            </a:r>
            <a:endParaRPr lang="en-US" dirty="0" smtClean="0"/>
          </a:p>
          <a:p>
            <a:r>
              <a:rPr lang="en-US" dirty="0" smtClean="0"/>
              <a:t>Remember that Global Issues </a:t>
            </a:r>
          </a:p>
          <a:p>
            <a:pPr lvl="1"/>
            <a:r>
              <a:rPr lang="en-US" dirty="0" smtClean="0"/>
              <a:t>Have Significance on a Wide or Large Scale</a:t>
            </a:r>
          </a:p>
          <a:p>
            <a:pPr lvl="1"/>
            <a:r>
              <a:rPr lang="en-US" dirty="0" smtClean="0"/>
              <a:t>Are Transnational</a:t>
            </a:r>
          </a:p>
          <a:p>
            <a:pPr lvl="1"/>
            <a:r>
              <a:rPr lang="en-US" dirty="0" smtClean="0"/>
              <a:t>Can Be Felt in Everyday Local Contexts</a:t>
            </a:r>
          </a:p>
          <a:p>
            <a:r>
              <a:rPr lang="en-US" dirty="0" smtClean="0"/>
              <a:t>These are not Fields of Inquiry such as </a:t>
            </a:r>
            <a:r>
              <a:rPr lang="en-US" i="1" dirty="0" smtClean="0"/>
              <a:t>Politics, Power, and Justice </a:t>
            </a:r>
            <a:r>
              <a:rPr lang="en-US" dirty="0" smtClean="0">
                <a:effectLst/>
              </a:rPr>
              <a:t>because those are too broad.</a:t>
            </a:r>
          </a:p>
          <a:p>
            <a:r>
              <a:rPr lang="en-US" dirty="0" smtClean="0"/>
              <a:t>Instead, these are issues that are much more specific such as </a:t>
            </a:r>
            <a:r>
              <a:rPr lang="en-US" i="1" dirty="0" smtClean="0"/>
              <a:t>the impact of autocratic leadership on women in poverty </a:t>
            </a:r>
            <a:r>
              <a:rPr lang="en-US" dirty="0" smtClean="0"/>
              <a:t>or </a:t>
            </a:r>
            <a:r>
              <a:rPr lang="en-US" i="1" dirty="0" smtClean="0"/>
              <a:t>the limits of justice for disenfranchised communities</a:t>
            </a:r>
            <a:endParaRPr lang="en-US" i="1" dirty="0"/>
          </a:p>
        </p:txBody>
      </p:sp>
    </p:spTree>
    <p:extLst>
      <p:ext uri="{BB962C8B-B14F-4D97-AF65-F5344CB8AC3E}">
        <p14:creationId xmlns:p14="http://schemas.microsoft.com/office/powerpoint/2010/main" val="3664161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Three</a:t>
            </a:r>
            <a:endParaRPr lang="en-US" dirty="0"/>
          </a:p>
        </p:txBody>
      </p:sp>
      <p:sp>
        <p:nvSpPr>
          <p:cNvPr id="3" name="Content Placeholder 2"/>
          <p:cNvSpPr>
            <a:spLocks noGrp="1"/>
          </p:cNvSpPr>
          <p:nvPr>
            <p:ph idx="1"/>
          </p:nvPr>
        </p:nvSpPr>
        <p:spPr/>
        <p:txBody>
          <a:bodyPr/>
          <a:lstStyle/>
          <a:p>
            <a:r>
              <a:rPr lang="en-US" dirty="0" smtClean="0"/>
              <a:t>For each of your extracts, determine the following:</a:t>
            </a:r>
          </a:p>
          <a:p>
            <a:pPr lvl="1"/>
            <a:r>
              <a:rPr lang="en-US" dirty="0" smtClean="0"/>
              <a:t>How is the global issue presented through content and form?</a:t>
            </a:r>
          </a:p>
          <a:p>
            <a:pPr lvl="1"/>
            <a:r>
              <a:rPr lang="en-US" dirty="0" smtClean="0"/>
              <a:t>What is the author’s intention and how does it relate to the global issue?</a:t>
            </a:r>
          </a:p>
          <a:p>
            <a:r>
              <a:rPr lang="en-US" dirty="0" smtClean="0"/>
              <a:t>You will have to complete the </a:t>
            </a:r>
            <a:r>
              <a:rPr lang="en-US" dirty="0" smtClean="0">
                <a:hlinkClick r:id="rId2" action="ppaction://hlinkfile"/>
              </a:rPr>
              <a:t>IO Pre-Planning Guide. </a:t>
            </a:r>
            <a:r>
              <a:rPr lang="en-US" dirty="0" smtClean="0"/>
              <a:t>Per IB, you MUST give me copies of each of your extracts a week prior to the presentation date, thus you cannot change your mind at the last minute. </a:t>
            </a:r>
          </a:p>
          <a:p>
            <a:r>
              <a:rPr lang="en-US" dirty="0" smtClean="0"/>
              <a:t>Determine how you will structure your oral. You have many options. </a:t>
            </a:r>
            <a:endParaRPr lang="en-US" dirty="0"/>
          </a:p>
        </p:txBody>
      </p:sp>
    </p:spTree>
    <p:extLst>
      <p:ext uri="{BB962C8B-B14F-4D97-AF65-F5344CB8AC3E}">
        <p14:creationId xmlns:p14="http://schemas.microsoft.com/office/powerpoint/2010/main" val="1864158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Four</a:t>
            </a:r>
            <a:endParaRPr lang="en-US" dirty="0"/>
          </a:p>
        </p:txBody>
      </p:sp>
      <p:sp>
        <p:nvSpPr>
          <p:cNvPr id="3" name="Content Placeholder 2"/>
          <p:cNvSpPr>
            <a:spLocks noGrp="1"/>
          </p:cNvSpPr>
          <p:nvPr>
            <p:ph idx="1"/>
          </p:nvPr>
        </p:nvSpPr>
        <p:spPr/>
        <p:txBody>
          <a:bodyPr/>
          <a:lstStyle/>
          <a:p>
            <a:r>
              <a:rPr lang="en-US" dirty="0" smtClean="0"/>
              <a:t>Complete your Outline. You are required complete it and you are required to bring your outline to the oral with the two unannotated extracts. </a:t>
            </a:r>
          </a:p>
          <a:p>
            <a:r>
              <a:rPr lang="en-US" dirty="0" smtClean="0"/>
              <a:t>You can have a maximum of ten bullet-points on the outline form. </a:t>
            </a:r>
          </a:p>
          <a:p>
            <a:r>
              <a:rPr lang="en-US" dirty="0" smtClean="0"/>
              <a:t>We will review IB-vetted outlines and orals. </a:t>
            </a:r>
          </a:p>
          <a:p>
            <a:endParaRPr lang="en-US" dirty="0"/>
          </a:p>
        </p:txBody>
      </p:sp>
    </p:spTree>
    <p:extLst>
      <p:ext uri="{BB962C8B-B14F-4D97-AF65-F5344CB8AC3E}">
        <p14:creationId xmlns:p14="http://schemas.microsoft.com/office/powerpoint/2010/main" val="826904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Five</a:t>
            </a:r>
            <a:endParaRPr lang="en-US" dirty="0"/>
          </a:p>
        </p:txBody>
      </p:sp>
      <p:sp>
        <p:nvSpPr>
          <p:cNvPr id="3" name="Content Placeholder 2"/>
          <p:cNvSpPr>
            <a:spLocks noGrp="1"/>
          </p:cNvSpPr>
          <p:nvPr>
            <p:ph idx="1"/>
          </p:nvPr>
        </p:nvSpPr>
        <p:spPr/>
        <p:txBody>
          <a:bodyPr/>
          <a:lstStyle/>
          <a:p>
            <a:r>
              <a:rPr lang="en-US" dirty="0" smtClean="0"/>
              <a:t>Be ready for your oral. </a:t>
            </a:r>
          </a:p>
          <a:p>
            <a:r>
              <a:rPr lang="en-US" dirty="0" smtClean="0"/>
              <a:t>Use the link I will send you to a signup. </a:t>
            </a:r>
          </a:p>
          <a:p>
            <a:r>
              <a:rPr lang="en-US" dirty="0" smtClean="0"/>
              <a:t>You can trade times with another student, but you must tell me 72 hours prior to the appointment time. </a:t>
            </a:r>
          </a:p>
          <a:p>
            <a:r>
              <a:rPr lang="en-US" dirty="0" smtClean="0"/>
              <a:t>Be present fifteen minutes before your appointment time. </a:t>
            </a:r>
          </a:p>
          <a:p>
            <a:r>
              <a:rPr lang="en-US" dirty="0" smtClean="0"/>
              <a:t>You will speak for 10 minutes without interruption. </a:t>
            </a:r>
          </a:p>
          <a:p>
            <a:r>
              <a:rPr lang="en-US" dirty="0" smtClean="0"/>
              <a:t>You will then have 5 minutes of questioning. </a:t>
            </a:r>
            <a:endParaRPr lang="en-US" dirty="0"/>
          </a:p>
          <a:p>
            <a:endParaRPr lang="en-US" dirty="0"/>
          </a:p>
        </p:txBody>
      </p:sp>
    </p:spTree>
    <p:extLst>
      <p:ext uri="{BB962C8B-B14F-4D97-AF65-F5344CB8AC3E}">
        <p14:creationId xmlns:p14="http://schemas.microsoft.com/office/powerpoint/2010/main" val="1446800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your teacher,  cannot do</a:t>
            </a:r>
            <a:endParaRPr lang="en-US" dirty="0"/>
          </a:p>
        </p:txBody>
      </p:sp>
      <p:sp>
        <p:nvSpPr>
          <p:cNvPr id="3" name="Content Placeholder 2"/>
          <p:cNvSpPr>
            <a:spLocks noGrp="1"/>
          </p:cNvSpPr>
          <p:nvPr>
            <p:ph idx="1"/>
          </p:nvPr>
        </p:nvSpPr>
        <p:spPr/>
        <p:txBody>
          <a:bodyPr/>
          <a:lstStyle/>
          <a:p>
            <a:r>
              <a:rPr lang="en-US" dirty="0" smtClean="0"/>
              <a:t>Assign or suggest what extracts you should pull. </a:t>
            </a:r>
          </a:p>
          <a:p>
            <a:r>
              <a:rPr lang="en-US" dirty="0"/>
              <a:t>D</a:t>
            </a:r>
            <a:r>
              <a:rPr lang="en-US" dirty="0" smtClean="0"/>
              <a:t>etermine your global issue.</a:t>
            </a:r>
          </a:p>
          <a:p>
            <a:r>
              <a:rPr lang="en-US" dirty="0" smtClean="0"/>
              <a:t>Save you in the middle of the oral through pointed questioning. </a:t>
            </a:r>
            <a:endParaRPr lang="en-US" dirty="0"/>
          </a:p>
        </p:txBody>
      </p:sp>
    </p:spTree>
    <p:extLst>
      <p:ext uri="{BB962C8B-B14F-4D97-AF65-F5344CB8AC3E}">
        <p14:creationId xmlns:p14="http://schemas.microsoft.com/office/powerpoint/2010/main" val="17472243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3EC26C"/>
      </a:accent1>
      <a:accent2>
        <a:srgbClr val="B3D463"/>
      </a:accent2>
      <a:accent3>
        <a:srgbClr val="3BBC9D"/>
      </a:accent3>
      <a:accent4>
        <a:srgbClr val="97AF75"/>
      </a:accent4>
      <a:accent5>
        <a:srgbClr val="6BA841"/>
      </a:accent5>
      <a:accent6>
        <a:srgbClr val="79AE90"/>
      </a:accent6>
      <a:hlink>
        <a:srgbClr val="85E4A6"/>
      </a:hlink>
      <a:folHlink>
        <a:srgbClr val="BDF3D0"/>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43372978-11FE-4814-AC26-BC300187D8C7}"/>
    </a:ext>
  </a:extLst>
</a:theme>
</file>

<file path=docProps/app.xml><?xml version="1.0" encoding="utf-8"?>
<Properties xmlns="http://schemas.openxmlformats.org/officeDocument/2006/extended-properties" xmlns:vt="http://schemas.openxmlformats.org/officeDocument/2006/docPropsVTypes">
  <Template>TM04033929[[fn=Slate]]</Template>
  <TotalTime>2081</TotalTime>
  <Words>1725</Words>
  <Application>Microsoft Office PowerPoint</Application>
  <PresentationFormat>Widescreen</PresentationFormat>
  <Paragraphs>151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Calisto MT</vt:lpstr>
      <vt:lpstr>Trebuchet MS</vt:lpstr>
      <vt:lpstr>Wingdings 2</vt:lpstr>
      <vt:lpstr>Slate</vt:lpstr>
      <vt:lpstr>The Interactive Oral</vt:lpstr>
      <vt:lpstr>What is it worth?</vt:lpstr>
      <vt:lpstr>What do we do?</vt:lpstr>
      <vt:lpstr>Step One</vt:lpstr>
      <vt:lpstr>Step Two</vt:lpstr>
      <vt:lpstr>Step Three</vt:lpstr>
      <vt:lpstr>Step Four</vt:lpstr>
      <vt:lpstr>Step Five</vt:lpstr>
      <vt:lpstr>What I, your teacher,  cannot do</vt:lpstr>
      <vt:lpstr>Logistics</vt:lpstr>
      <vt:lpstr>How is it graded?</vt:lpstr>
      <vt:lpstr>Criterion A</vt:lpstr>
      <vt:lpstr>Criterion B</vt:lpstr>
      <vt:lpstr>Criterion C</vt:lpstr>
      <vt:lpstr>Criterion D</vt:lpstr>
      <vt:lpstr>There is also an option to interweave the Zoom In and Outs. </vt:lpstr>
      <vt:lpstr>The Introduction (1 Minute)</vt:lpstr>
      <vt:lpstr>Zooming-In</vt:lpstr>
      <vt:lpstr>Zooming Out</vt:lpstr>
      <vt:lpstr>The Conclusion: 1 Minute</vt:lpstr>
    </vt:vector>
  </TitlesOfParts>
  <Company>Atlanta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Interactive Oral</dc:title>
  <dc:creator>Keeler, Jacqueline M.</dc:creator>
  <cp:lastModifiedBy>Keeler, Jacqueline M.</cp:lastModifiedBy>
  <cp:revision>38</cp:revision>
  <dcterms:created xsi:type="dcterms:W3CDTF">2020-05-19T17:41:43Z</dcterms:created>
  <dcterms:modified xsi:type="dcterms:W3CDTF">2022-01-31T18:06:14Z</dcterms:modified>
</cp:coreProperties>
</file>