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</p:sldIdLst>
  <p:sldSz cx="9144000" cy="6858000" type="screen4x3"/>
  <p:notesSz cx="7086600" cy="9428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5088"/>
            <a:ext cx="307022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5088"/>
            <a:ext cx="307022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5C7FA4D-203B-42B8-823C-07A933813F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67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98E6F-6511-4E48-B537-5B0316848082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77925"/>
            <a:ext cx="4244975" cy="3182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37075"/>
            <a:ext cx="5670550" cy="3713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5088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5088"/>
            <a:ext cx="307022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CAC5-73FF-4AD8-9FEF-39E24FEC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http://www.powershow.com/view/446ec-MzY1Y/Milan_Kundera_1929-_powerpoint_ppt_presentation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CAC5-73FF-4AD8-9FEF-39E24FEC70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310B-AB4C-4D15-8B51-AC1D90F654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916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A55C-D203-493A-967F-500EEF23D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95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A55C-D203-493A-967F-500EEF23D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76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A55C-D203-493A-967F-500EEF23D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703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A55C-D203-493A-967F-500EEF23D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63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A55C-D203-493A-967F-500EEF23D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47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A55C-D203-493A-967F-500EEF23D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57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5A886-1B11-449F-AB35-D3E669692E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03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AA28-B91B-4490-95B0-B51B71A6C8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29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E6A844-27B7-4E9D-923C-6CE2E9E37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6991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0188CD-76FF-4B4F-863C-7985F3912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835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8216-9FE3-4FE6-814C-059CF33471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88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F613-7746-4A47-B7FC-B556FF5E0B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668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91B7-BAB7-4BE8-B0A6-DA94E92EA4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0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1128-3D5E-4E60-9D26-52A6B6090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21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4A59-9E20-4A4C-8617-94F64A9CA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81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B5C6-BF4C-4284-A1C8-C29125813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390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D9D-649A-4945-AA09-D672E2DB2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02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0A8-342E-45B0-9331-ED743D86F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78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A33A55C-D203-493A-967F-500EEF23D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50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  <p:sldLayoutId id="2147483778" r:id="rId19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Milan Kundera (1929- )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Born in Brno, Czechoslovakia to an intellectual family</a:t>
            </a:r>
          </a:p>
          <a:p>
            <a:pPr>
              <a:lnSpc>
                <a:spcPct val="80000"/>
              </a:lnSpc>
            </a:pPr>
            <a:r>
              <a:rPr lang="en-US" sz="1800"/>
              <a:t>Studied musicology, film, literature and aesthetics at the university</a:t>
            </a:r>
          </a:p>
          <a:p>
            <a:pPr>
              <a:lnSpc>
                <a:spcPct val="80000"/>
              </a:lnSpc>
            </a:pPr>
            <a:r>
              <a:rPr lang="en-US" sz="1800"/>
              <a:t>Joined the communist party in 1948, but was expelled in 1950 (rejoined in 1956 to 1970)</a:t>
            </a:r>
          </a:p>
          <a:p>
            <a:pPr>
              <a:lnSpc>
                <a:spcPct val="80000"/>
              </a:lnSpc>
            </a:pPr>
            <a:r>
              <a:rPr lang="en-US" sz="1800"/>
              <a:t>In 1952 joined the faculty at Prague’s Academy of Performing Arts: lectured on world literature</a:t>
            </a:r>
          </a:p>
          <a:p>
            <a:pPr>
              <a:lnSpc>
                <a:spcPct val="80000"/>
              </a:lnSpc>
            </a:pPr>
            <a:r>
              <a:rPr lang="en-US" sz="1800"/>
              <a:t>Published poems, plays, essays with a clearly communist ideology</a:t>
            </a:r>
          </a:p>
          <a:p>
            <a:pPr>
              <a:lnSpc>
                <a:spcPct val="80000"/>
              </a:lnSpc>
            </a:pPr>
            <a:r>
              <a:rPr lang="en-US" sz="1800"/>
              <a:t>Lost his teaching position after Soviet invasion in 1968</a:t>
            </a:r>
          </a:p>
          <a:p>
            <a:pPr>
              <a:lnSpc>
                <a:spcPct val="80000"/>
              </a:lnSpc>
            </a:pPr>
            <a:r>
              <a:rPr lang="en-US" sz="1800"/>
              <a:t>Books banned in Czechoslovakia in 1970</a:t>
            </a:r>
          </a:p>
          <a:p>
            <a:pPr>
              <a:lnSpc>
                <a:spcPct val="80000"/>
              </a:lnSpc>
            </a:pPr>
            <a:r>
              <a:rPr lang="en-US" sz="1800"/>
              <a:t>Became guest prof. in France (1975)</a:t>
            </a:r>
          </a:p>
          <a:p>
            <a:pPr>
              <a:lnSpc>
                <a:spcPct val="80000"/>
              </a:lnSpc>
            </a:pPr>
            <a:r>
              <a:rPr lang="en-US" sz="1800"/>
              <a:t>Deprived of Czech citizenship in1979</a:t>
            </a:r>
          </a:p>
          <a:p>
            <a:pPr>
              <a:lnSpc>
                <a:spcPct val="80000"/>
              </a:lnSpc>
            </a:pPr>
            <a:r>
              <a:rPr lang="en-US" sz="1800"/>
              <a:t>Became French citizen in 1981</a:t>
            </a:r>
          </a:p>
        </p:txBody>
      </p:sp>
      <p:pic>
        <p:nvPicPr>
          <p:cNvPr id="2059" name="Picture 11" descr="Kundera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2209800"/>
            <a:ext cx="2286000" cy="3106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Narration</a:t>
            </a: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Kundera</a:t>
            </a:r>
            <a:r>
              <a:rPr lang="en-US" sz="2800" dirty="0" smtClean="0"/>
              <a:t> employs a type of Free Indirect Speech called  Peripheral Narration</a:t>
            </a:r>
          </a:p>
          <a:p>
            <a:pPr lvl="1"/>
            <a:r>
              <a:rPr lang="en-US" sz="2800" dirty="0" smtClean="0"/>
              <a:t>He first acts as a character, then he admits he’s the author, and finally begins to analyze the narration for the reader. </a:t>
            </a:r>
          </a:p>
          <a:p>
            <a:pPr lvl="1"/>
            <a:r>
              <a:rPr lang="en-US" sz="2800" dirty="0" smtClean="0"/>
              <a:t>“I have been thinking about Tomas for many years.”</a:t>
            </a:r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Structure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novel is Post-Modern and follows a non-linear structure. It even follows the same events from multiple </a:t>
            </a:r>
            <a:r>
              <a:rPr lang="en-US" dirty="0" smtClean="0"/>
              <a:t>perspectives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parts are as follows:</a:t>
            </a:r>
          </a:p>
          <a:p>
            <a:pPr marL="792900" lvl="1" indent="-342900">
              <a:buFont typeface="+mj-lt"/>
              <a:buAutoNum type="arabicPeriod"/>
            </a:pPr>
            <a:r>
              <a:rPr lang="en-US" dirty="0" smtClean="0"/>
              <a:t>Lightness and Weight</a:t>
            </a:r>
          </a:p>
          <a:p>
            <a:pPr marL="792900" lvl="1" indent="-342900">
              <a:buFont typeface="+mj-lt"/>
              <a:buAutoNum type="arabicPeriod"/>
            </a:pPr>
            <a:r>
              <a:rPr lang="en-US" dirty="0" smtClean="0"/>
              <a:t>Soul and Body</a:t>
            </a:r>
          </a:p>
          <a:p>
            <a:pPr marL="792900" lvl="1" indent="-342900">
              <a:buFont typeface="+mj-lt"/>
              <a:buAutoNum type="arabicPeriod"/>
            </a:pPr>
            <a:r>
              <a:rPr lang="en-US" dirty="0" smtClean="0"/>
              <a:t>Words Misunderstood</a:t>
            </a:r>
          </a:p>
          <a:p>
            <a:pPr marL="792900" lvl="1" indent="-342900">
              <a:buFont typeface="+mj-lt"/>
              <a:buAutoNum type="arabicPeriod"/>
            </a:pPr>
            <a:r>
              <a:rPr lang="en-US" dirty="0" smtClean="0"/>
              <a:t>Soul and Body</a:t>
            </a:r>
          </a:p>
          <a:p>
            <a:pPr marL="792900" lvl="1" indent="-342900">
              <a:buFont typeface="+mj-lt"/>
              <a:buAutoNum type="arabicPeriod"/>
            </a:pPr>
            <a:r>
              <a:rPr lang="en-US" dirty="0" smtClean="0"/>
              <a:t>Lightness and Weight</a:t>
            </a:r>
          </a:p>
          <a:p>
            <a:pPr marL="792900" lvl="1" indent="-342900">
              <a:buFont typeface="+mj-lt"/>
              <a:buAutoNum type="arabicPeriod"/>
            </a:pPr>
            <a:r>
              <a:rPr lang="en-US" dirty="0" smtClean="0"/>
              <a:t>The Grand March</a:t>
            </a:r>
          </a:p>
          <a:p>
            <a:pPr marL="792900" lvl="1" indent="-342900">
              <a:buFont typeface="+mj-lt"/>
              <a:buAutoNum type="arabicPeriod"/>
            </a:pPr>
            <a:r>
              <a:rPr lang="en-US" dirty="0" err="1" smtClean="0"/>
              <a:t>Karenin’s</a:t>
            </a:r>
            <a:r>
              <a:rPr lang="en-US" dirty="0" smtClean="0"/>
              <a:t> Smile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 official biography:</a:t>
            </a:r>
          </a:p>
        </p:txBody>
      </p:sp>
      <p:pic>
        <p:nvPicPr>
          <p:cNvPr id="45061" name="Picture 5" descr="Kunde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652587"/>
            <a:ext cx="2857500" cy="2066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800"/>
              <a:t>“Milan Kundera was born in Czechoslovakia in 1929, and since 1975 he has been living in France”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known novels: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The Joke</a:t>
            </a:r>
            <a:r>
              <a:rPr lang="en-US" sz="2800" dirty="0"/>
              <a:t> (1965)</a:t>
            </a:r>
          </a:p>
          <a:p>
            <a:r>
              <a:rPr lang="en-US" sz="2800" i="1" dirty="0"/>
              <a:t>The Book of Laughter and Forgetting</a:t>
            </a:r>
            <a:r>
              <a:rPr lang="en-US" sz="2800" dirty="0"/>
              <a:t> (1978)</a:t>
            </a:r>
          </a:p>
          <a:p>
            <a:r>
              <a:rPr lang="en-US" sz="2800" i="1" dirty="0"/>
              <a:t>The Unbearable Lightness of Being</a:t>
            </a:r>
            <a:r>
              <a:rPr lang="en-US" sz="2800" dirty="0"/>
              <a:t> (1984)</a:t>
            </a:r>
          </a:p>
          <a:p>
            <a:r>
              <a:rPr lang="en-US" sz="2800" i="1" dirty="0"/>
              <a:t>Immortality</a:t>
            </a:r>
            <a:r>
              <a:rPr lang="en-US" sz="2800" dirty="0"/>
              <a:t> (1988)</a:t>
            </a:r>
          </a:p>
          <a:p>
            <a:r>
              <a:rPr lang="en-US" sz="2800" i="1" dirty="0"/>
              <a:t>Identity</a:t>
            </a:r>
            <a:r>
              <a:rPr lang="en-US" sz="2800" dirty="0"/>
              <a:t> (1996)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65322" cy="970450"/>
          </a:xfrm>
        </p:spPr>
        <p:txBody>
          <a:bodyPr>
            <a:normAutofit/>
          </a:bodyPr>
          <a:lstStyle/>
          <a:p>
            <a:r>
              <a:rPr lang="en-US" dirty="0" smtClean="0"/>
              <a:t>Heaviness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346" y="1275250"/>
            <a:ext cx="7765322" cy="5201750"/>
          </a:xfrm>
        </p:spPr>
        <p:txBody>
          <a:bodyPr>
            <a:normAutofit/>
          </a:bodyPr>
          <a:lstStyle/>
          <a:p>
            <a:r>
              <a:rPr lang="en-US" dirty="0"/>
              <a:t>Provides comprehension of what it is to </a:t>
            </a:r>
            <a:r>
              <a:rPr lang="en-US" u="sng" dirty="0"/>
              <a:t>be</a:t>
            </a:r>
          </a:p>
          <a:p>
            <a:r>
              <a:rPr lang="en-US" dirty="0" smtClean="0"/>
              <a:t>Nietzsche's Eternal Return</a:t>
            </a:r>
          </a:p>
          <a:p>
            <a:pPr lvl="1"/>
            <a:r>
              <a:rPr lang="en-US" dirty="0" smtClean="0"/>
              <a:t>The universe will recur an infinite number of times across infinite time and space.</a:t>
            </a:r>
          </a:p>
          <a:p>
            <a:pPr lvl="1"/>
            <a:r>
              <a:rPr lang="en-US" dirty="0" smtClean="0"/>
              <a:t>We are reincarnated in the same body, same soul, and same mind in the same situations.</a:t>
            </a:r>
          </a:p>
          <a:p>
            <a:pPr lvl="1"/>
            <a:r>
              <a:rPr lang="en-US" dirty="0" smtClean="0"/>
              <a:t>Time becomes cyclical.</a:t>
            </a:r>
          </a:p>
          <a:p>
            <a:pPr lvl="1"/>
            <a:r>
              <a:rPr lang="en-US" dirty="0" smtClean="0"/>
              <a:t>“…however long a time may pass…all configurations which have previously existed on this earth must yet meet, attract, repulse, kiss, and corrupt each other again.” Heine</a:t>
            </a:r>
          </a:p>
          <a:p>
            <a:r>
              <a:rPr lang="en-US" dirty="0" smtClean="0"/>
              <a:t>Every move we make, we must make responsibly.</a:t>
            </a:r>
          </a:p>
          <a:p>
            <a:pPr lvl="1"/>
            <a:r>
              <a:rPr lang="en-US" sz="2800" b="1" dirty="0" smtClean="0"/>
              <a:t>This is the heaviest weight (das </a:t>
            </a:r>
            <a:r>
              <a:rPr lang="en-US" sz="2800" b="1" dirty="0" err="1" smtClean="0"/>
              <a:t>schwerste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Gewicht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Heaviness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000" lvl="1" indent="0">
              <a:lnSpc>
                <a:spcPct val="80000"/>
              </a:lnSpc>
              <a:buNone/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Amor </a:t>
            </a:r>
            <a:r>
              <a:rPr lang="en-US" sz="2400" dirty="0" err="1" smtClean="0"/>
              <a:t>Fati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200" dirty="0" smtClean="0"/>
              <a:t>A </a:t>
            </a:r>
            <a:r>
              <a:rPr lang="en-US" sz="2200" dirty="0" smtClean="0"/>
              <a:t>love of one’s fate. </a:t>
            </a:r>
          </a:p>
          <a:p>
            <a:pPr lvl="3">
              <a:lnSpc>
                <a:spcPct val="80000"/>
              </a:lnSpc>
            </a:pPr>
            <a:r>
              <a:rPr lang="en-US" sz="2000" dirty="0" smtClean="0"/>
              <a:t>Everything that happens in one’s life is good and/or necessary</a:t>
            </a:r>
          </a:p>
          <a:p>
            <a:pPr lvl="3">
              <a:lnSpc>
                <a:spcPct val="80000"/>
              </a:lnSpc>
            </a:pPr>
            <a:r>
              <a:rPr lang="en-US" sz="2000" dirty="0" smtClean="0"/>
              <a:t>We must accept our lives instead of trying to better them. </a:t>
            </a: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life is indeed a singular occurrence, does it indeed mean anything?</a:t>
            </a:r>
          </a:p>
          <a:p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keinmal</a:t>
            </a:r>
            <a:endParaRPr lang="en-US" dirty="0" smtClean="0"/>
          </a:p>
          <a:p>
            <a:pPr lvl="1"/>
            <a:r>
              <a:rPr lang="en-US" dirty="0" smtClean="0"/>
              <a:t>What happens but once, might as well not have happened at all. </a:t>
            </a:r>
          </a:p>
          <a:p>
            <a:r>
              <a:rPr lang="en-US" dirty="0" smtClean="0"/>
              <a:t>Or, does it leave us to better our lives?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65322" cy="970450"/>
          </a:xfrm>
        </p:spPr>
        <p:txBody>
          <a:bodyPr/>
          <a:lstStyle/>
          <a:p>
            <a:r>
              <a:rPr lang="en-US" dirty="0"/>
              <a:t>Problem: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80050"/>
            <a:ext cx="8229600" cy="44397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Parmenides saw the world as a conflict in duality.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Lightness was seen as positive.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Heaviness was seen as negative.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But which is worse in regard to living our lives?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Es</a:t>
            </a:r>
            <a:r>
              <a:rPr lang="en-US" sz="2400" dirty="0" smtClean="0"/>
              <a:t> muss </a:t>
            </a:r>
            <a:r>
              <a:rPr lang="en-US" sz="2400" dirty="0" err="1" smtClean="0"/>
              <a:t>sein</a:t>
            </a:r>
            <a:r>
              <a:rPr lang="en-US" sz="2400" dirty="0" smtClean="0"/>
              <a:t>! (It must be!)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This is the central crux or conflict of the text. 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46" y="609600"/>
            <a:ext cx="7765322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346" y="1732450"/>
            <a:ext cx="7765322" cy="42873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Written to take place during the Warsaw Pact Invasion in 1968.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Soviet Union, Bulgaria, Hungary, East Germany, and Poland banded together to halt the Prague Spring.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Prague Spring: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Wanted to decentralize authority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Wanted to loosen restrictions on media, speech, travel, </a:t>
            </a:r>
            <a:r>
              <a:rPr lang="en-US" sz="2600" dirty="0" err="1" smtClean="0"/>
              <a:t>etc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Wanted to split into Moravia and Slovakia, two separate republics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invasion was led by the Soviet Union that occupied Czechoslovakia</a:t>
            </a:r>
            <a:r>
              <a:rPr lang="en-US" sz="2600" dirty="0" smtClean="0"/>
              <a:t> and strengthened Communist control.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108 people killed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500 wounded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Thousands emigrated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Music, Art, Literature, and Life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All are riddled with duality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Lightness and weight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Body(aesthetics) and soul (meaning)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All are composed, circular, and contain similar motifs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All contain suffering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All contain beauty</a:t>
            </a:r>
          </a:p>
          <a:p>
            <a:pPr lvl="1">
              <a:lnSpc>
                <a:spcPct val="80000"/>
              </a:lnSpc>
            </a:pPr>
            <a:endParaRPr lang="en-US" sz="2600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3EC26C"/>
      </a:accent1>
      <a:accent2>
        <a:srgbClr val="B3D463"/>
      </a:accent2>
      <a:accent3>
        <a:srgbClr val="3BBC9D"/>
      </a:accent3>
      <a:accent4>
        <a:srgbClr val="97AF75"/>
      </a:accent4>
      <a:accent5>
        <a:srgbClr val="6BA841"/>
      </a:accent5>
      <a:accent6>
        <a:srgbClr val="79AE90"/>
      </a:accent6>
      <a:hlink>
        <a:srgbClr val="85E4A6"/>
      </a:hlink>
      <a:folHlink>
        <a:srgbClr val="BDF3D0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43372978-11FE-4814-AC26-BC300187D8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249</TotalTime>
  <Words>620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Calisto MT</vt:lpstr>
      <vt:lpstr>Tahoma</vt:lpstr>
      <vt:lpstr>Trebuchet MS</vt:lpstr>
      <vt:lpstr>Wingdings</vt:lpstr>
      <vt:lpstr>Wingdings 2</vt:lpstr>
      <vt:lpstr>Slate</vt:lpstr>
      <vt:lpstr>Milan Kundera (1929- )</vt:lpstr>
      <vt:lpstr>His official biography:</vt:lpstr>
      <vt:lpstr>Best known novels:</vt:lpstr>
      <vt:lpstr>Heaviness</vt:lpstr>
      <vt:lpstr>Heaviness</vt:lpstr>
      <vt:lpstr>Lightness</vt:lpstr>
      <vt:lpstr>Problem:</vt:lpstr>
      <vt:lpstr>War</vt:lpstr>
      <vt:lpstr>Music, Art, Literature, and Life</vt:lpstr>
      <vt:lpstr>Narration</vt:lpstr>
      <vt:lpstr>The Structure</vt:lpstr>
      <vt:lpstr>PowerPoint Presentation</vt:lpstr>
    </vt:vector>
  </TitlesOfParts>
  <Company>GVSU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Milan Kundera (1929- )</dc:title>
  <dc:creator>pozzig</dc:creator>
  <cp:lastModifiedBy>Keeler, Jacqueline M.</cp:lastModifiedBy>
  <cp:revision>23</cp:revision>
  <dcterms:created xsi:type="dcterms:W3CDTF">2007-04-05T02:28:56Z</dcterms:created>
  <dcterms:modified xsi:type="dcterms:W3CDTF">2014-11-30T02:32:39Z</dcterms:modified>
</cp:coreProperties>
</file>