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80" autoAdjust="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1/2/2015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1/2/2015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Ib</a:t>
            </a:r>
            <a:r>
              <a:rPr lang="en-US" dirty="0" smtClean="0"/>
              <a:t> Literature: The Written Assignment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 1: Works in Translation</a:t>
            </a:r>
          </a:p>
          <a:p>
            <a:pPr lvl="2" algn="l"/>
            <a:r>
              <a:rPr lang="en-US" i="1" dirty="0" smtClean="0"/>
              <a:t>The Unbearable Lightness of Being</a:t>
            </a:r>
          </a:p>
          <a:p>
            <a:pPr lvl="2" algn="l"/>
            <a:r>
              <a:rPr lang="en-US" i="1" dirty="0" smtClean="0"/>
              <a:t>Persepolis</a:t>
            </a:r>
          </a:p>
          <a:p>
            <a:pPr lvl="2" algn="l"/>
            <a:r>
              <a:rPr lang="en-US" i="1" dirty="0" smtClean="0"/>
              <a:t>Madame Bovary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7607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291918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Criterion D: Organization and Development</a:t>
            </a:r>
            <a:br>
              <a:rPr lang="en-US" dirty="0" smtClean="0"/>
            </a:br>
            <a:r>
              <a:rPr lang="en-US" sz="2700" dirty="0" smtClean="0"/>
              <a:t> (2 points deducted if word count exceeded)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791534"/>
            <a:ext cx="9720073" cy="4517826"/>
          </a:xfrm>
        </p:spPr>
        <p:txBody>
          <a:bodyPr/>
          <a:lstStyle/>
          <a:p>
            <a:r>
              <a:rPr lang="en-US" i="1" dirty="0"/>
              <a:t>How effectively have the ideas been organized, and how well are references to the works </a:t>
            </a:r>
            <a:r>
              <a:rPr lang="en-US" i="1" dirty="0" smtClean="0"/>
              <a:t>integrated into </a:t>
            </a:r>
            <a:r>
              <a:rPr lang="en-US" i="1" dirty="0"/>
              <a:t>the </a:t>
            </a:r>
            <a:r>
              <a:rPr lang="en-US" i="1" dirty="0" smtClean="0"/>
              <a:t>development </a:t>
            </a:r>
            <a:r>
              <a:rPr lang="en-US" i="1" dirty="0"/>
              <a:t>of the ideas</a:t>
            </a:r>
            <a:r>
              <a:rPr lang="en-US" i="1" dirty="0" smtClean="0"/>
              <a:t>?</a:t>
            </a:r>
          </a:p>
          <a:p>
            <a:pPr marL="0" indent="0">
              <a:buNone/>
            </a:pPr>
            <a:endParaRPr lang="en-US" i="1" dirty="0" smtClean="0"/>
          </a:p>
          <a:p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018898"/>
              </p:ext>
            </p:extLst>
          </p:nvPr>
        </p:nvGraphicFramePr>
        <p:xfrm>
          <a:off x="1093137" y="2679192"/>
          <a:ext cx="10293730" cy="3930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0116"/>
                <a:gridCol w="9083614"/>
              </a:tblGrid>
              <a:tr h="628302"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Descriptors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work does not reach a standard described by the descriptors below.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some attempt to organize ideas, but little use of examples from the works used.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Ideas are superficially organized and developed, with some integrated examples from</a:t>
                      </a:r>
                    </a:p>
                    <a:p>
                      <a:r>
                        <a:rPr lang="en-US" dirty="0" smtClean="0"/>
                        <a:t>the works used.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Ideas are adequately organized and developed, with appropriately integrated examples</a:t>
                      </a:r>
                    </a:p>
                    <a:p>
                      <a:r>
                        <a:rPr lang="en-US" dirty="0" smtClean="0"/>
                        <a:t>from the works used.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Ideas are effectively organized and developed, with well-integrated examples from the</a:t>
                      </a:r>
                    </a:p>
                    <a:p>
                      <a:r>
                        <a:rPr lang="en-US" dirty="0" smtClean="0"/>
                        <a:t>works used.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Ideas are persuasively organized and developed, with effectively integrated examples</a:t>
                      </a:r>
                    </a:p>
                    <a:p>
                      <a:r>
                        <a:rPr lang="en-US" dirty="0" smtClean="0"/>
                        <a:t>from the works used.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89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9" y="329184"/>
            <a:ext cx="9720072" cy="924407"/>
          </a:xfrm>
        </p:spPr>
        <p:txBody>
          <a:bodyPr/>
          <a:lstStyle/>
          <a:p>
            <a:r>
              <a:rPr lang="en-US" dirty="0" smtClean="0"/>
              <a:t>Criterion E: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188721"/>
            <a:ext cx="9720073" cy="5120640"/>
          </a:xfrm>
        </p:spPr>
        <p:txBody>
          <a:bodyPr/>
          <a:lstStyle/>
          <a:p>
            <a:r>
              <a:rPr lang="en-US" dirty="0"/>
              <a:t>How clear, varied and accurate is the language</a:t>
            </a:r>
            <a:r>
              <a:rPr lang="en-US" dirty="0" smtClean="0"/>
              <a:t>?</a:t>
            </a:r>
          </a:p>
          <a:p>
            <a:r>
              <a:rPr lang="en-US" dirty="0" smtClean="0"/>
              <a:t> </a:t>
            </a:r>
            <a:r>
              <a:rPr lang="en-US" dirty="0"/>
              <a:t>How appropriate is the choice of register, style and terminology? (“Register” refers, in this </a:t>
            </a:r>
            <a:r>
              <a:rPr lang="en-US" dirty="0" smtClean="0"/>
              <a:t>context, to </a:t>
            </a:r>
            <a:r>
              <a:rPr lang="en-US" dirty="0"/>
              <a:t>the student’s use of elements such as vocabulary, tone, sentence structure and </a:t>
            </a:r>
            <a:r>
              <a:rPr lang="en-US" dirty="0" smtClean="0"/>
              <a:t>terminology appropriate </a:t>
            </a:r>
            <a:r>
              <a:rPr lang="en-US" dirty="0"/>
              <a:t>to the task.)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710070"/>
              </p:ext>
            </p:extLst>
          </p:nvPr>
        </p:nvGraphicFramePr>
        <p:xfrm>
          <a:off x="623822" y="2724912"/>
          <a:ext cx="11309098" cy="3672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506"/>
                <a:gridCol w="10451592"/>
              </a:tblGrid>
              <a:tr h="406259"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Descriptor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The work does not reach a standard described by the descriptors below.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Language is rarely clear and appropriate; there are many errors in grammar, vocabulary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and sentence construction, and little sense of register and style.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Language is sometimes clear and carefully chosen; grammar, vocabulary and sentence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construction are fairly accurate, although errors and inconsistencies are apparent; the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register and style are to some extent appropriate to the task.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Language is clear and carefully chosen, with an adequate degree of accuracy in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grammar, vocabulary and sentence construction, despite some lapses; register and style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are mostly appropriate to the task.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Language is clear and carefully chosen, with a good degree of accuracy in grammar,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vocabulary and sentence construction; register and style are consistently appropriate </a:t>
                      </a:r>
                      <a:r>
                        <a:rPr lang="en-US" sz="1600" dirty="0" err="1" smtClean="0"/>
                        <a:t>tothe</a:t>
                      </a:r>
                      <a:r>
                        <a:rPr lang="en-US" sz="1600" dirty="0" smtClean="0"/>
                        <a:t> task.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Language is very clear, effective, carefully chosen and precise, with a high degree of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accuracy in grammar, vocabulary and sentence construction; register and style are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effective and appropriate to the task.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142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Written Assignment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worth 25% of your grade in IB Literature or 25 Marks. </a:t>
            </a:r>
          </a:p>
          <a:p>
            <a:r>
              <a:rPr lang="en-US" dirty="0" smtClean="0"/>
              <a:t>It is externally graded.</a:t>
            </a:r>
          </a:p>
          <a:p>
            <a:r>
              <a:rPr lang="en-US" dirty="0" smtClean="0"/>
              <a:t>It is a 1200-1500 word essay on one of the works from Part 1 (Literature in Translation) of the IB Literature syllabus.</a:t>
            </a:r>
          </a:p>
          <a:p>
            <a:r>
              <a:rPr lang="en-US" dirty="0" smtClean="0"/>
              <a:t>It must include a 300-400 word reflection. (You have already done this step!)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59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74665"/>
            <a:ext cx="9720072" cy="63110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026543"/>
            <a:ext cx="9720073" cy="528281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Read the work.</a:t>
            </a:r>
          </a:p>
          <a:p>
            <a:pPr marL="457200" indent="-457200">
              <a:buAutoNum type="arabicPeriod"/>
            </a:pPr>
            <a:r>
              <a:rPr lang="en-US" dirty="0" smtClean="0"/>
              <a:t>Participate in the interactive oral. The minimum of discussion time for each work is 30 minutes. We have gone well beyond that for each work. </a:t>
            </a:r>
          </a:p>
          <a:p>
            <a:pPr marL="457200" indent="-457200">
              <a:buAutoNum type="arabicPeriod"/>
            </a:pPr>
            <a:r>
              <a:rPr lang="en-US" dirty="0"/>
              <a:t>Written </a:t>
            </a:r>
            <a:r>
              <a:rPr lang="en-US" dirty="0" smtClean="0"/>
              <a:t>Reflection: </a:t>
            </a:r>
            <a:r>
              <a:rPr lang="en-US" i="1" dirty="0" smtClean="0"/>
              <a:t>How </a:t>
            </a:r>
            <a:r>
              <a:rPr lang="en-US" i="1" dirty="0"/>
              <a:t>was your understanding of cultural and contextual considerations of the work </a:t>
            </a:r>
            <a:r>
              <a:rPr lang="en-US" i="1" dirty="0" smtClean="0"/>
              <a:t>developed through </a:t>
            </a:r>
            <a:r>
              <a:rPr lang="en-US" i="1" dirty="0"/>
              <a:t>the interactive oral</a:t>
            </a:r>
            <a:r>
              <a:rPr lang="en-US" i="1" dirty="0" smtClean="0"/>
              <a:t>?</a:t>
            </a:r>
          </a:p>
          <a:p>
            <a:pPr marL="630936" lvl="1" indent="-457200">
              <a:buAutoNum type="arabicPeriod"/>
            </a:pPr>
            <a:r>
              <a:rPr lang="en-US" dirty="0" smtClean="0"/>
              <a:t>300-400 words each</a:t>
            </a:r>
          </a:p>
          <a:p>
            <a:pPr marL="630936" lvl="1" indent="-457200">
              <a:buAutoNum type="arabicPeriod"/>
            </a:pPr>
            <a:r>
              <a:rPr lang="en-US" dirty="0" smtClean="0"/>
              <a:t>Graded 0-3</a:t>
            </a:r>
          </a:p>
          <a:p>
            <a:pPr marL="457200" indent="-457200">
              <a:buAutoNum type="arabicPeriod"/>
            </a:pPr>
            <a:r>
              <a:rPr lang="en-US" dirty="0" smtClean="0"/>
              <a:t>Supervised Writing. In 40-50 minutes, you will write on one of the topics given by your teacher. </a:t>
            </a:r>
          </a:p>
          <a:p>
            <a:pPr marL="457200" indent="-457200">
              <a:buAutoNum type="arabicPeriod"/>
            </a:pPr>
            <a:r>
              <a:rPr lang="en-US" dirty="0" smtClean="0"/>
              <a:t>You must develop your essay from one piece of supervised writing. This means that there must be a </a:t>
            </a:r>
            <a:r>
              <a:rPr lang="en-US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connection</a:t>
            </a:r>
            <a:r>
              <a:rPr lang="en-US" dirty="0" smtClean="0"/>
              <a:t>, not that it has to be a more developed piece of the same ideas.</a:t>
            </a:r>
          </a:p>
          <a:p>
            <a:pPr marL="457200" indent="-457200">
              <a:buAutoNum type="arabicPeriod"/>
            </a:pPr>
            <a:r>
              <a:rPr lang="en-US" dirty="0" smtClean="0"/>
              <a:t>Produce the essay on a literary aspect of the work. </a:t>
            </a:r>
          </a:p>
        </p:txBody>
      </p:sp>
    </p:spTree>
    <p:extLst>
      <p:ext uri="{BB962C8B-B14F-4D97-AF65-F5344CB8AC3E}">
        <p14:creationId xmlns:p14="http://schemas.microsoft.com/office/powerpoint/2010/main" val="745467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ideas MUST be your own. Any support for your ideas must  be cited parenthetically and in an attached Works Cited. Failure to do so will cause you to fail. </a:t>
            </a:r>
          </a:p>
          <a:p>
            <a:r>
              <a:rPr lang="en-US" dirty="0" smtClean="0"/>
              <a:t>Authenticity of work is usually vetted through supervised writing, reflections, first drafts, citations, and logic.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556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6105" y="93510"/>
            <a:ext cx="9720072" cy="1499616"/>
          </a:xfrm>
        </p:spPr>
        <p:txBody>
          <a:bodyPr/>
          <a:lstStyle/>
          <a:p>
            <a:r>
              <a:rPr lang="en-US" dirty="0" smtClean="0"/>
              <a:t>The Role of the Teacher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276709"/>
            <a:ext cx="9720073" cy="5032651"/>
          </a:xfrm>
        </p:spPr>
        <p:txBody>
          <a:bodyPr>
            <a:normAutofit/>
          </a:bodyPr>
          <a:lstStyle/>
          <a:p>
            <a:r>
              <a:rPr lang="en-US" dirty="0" smtClean="0"/>
              <a:t>I oversee all interactive oral discussions, reflections, and pieces of supervised writing.</a:t>
            </a:r>
          </a:p>
          <a:p>
            <a:r>
              <a:rPr lang="en-US" dirty="0" smtClean="0"/>
              <a:t>I ensure you understand the work chosen. </a:t>
            </a:r>
          </a:p>
          <a:p>
            <a:r>
              <a:rPr lang="en-US" dirty="0" smtClean="0"/>
              <a:t>I ensure you understand academic honesty, intellectual property, and authenticity. </a:t>
            </a:r>
          </a:p>
          <a:p>
            <a:r>
              <a:rPr lang="en-US" dirty="0" smtClean="0"/>
              <a:t>I ensure you are aware of the rubric used for the essay.</a:t>
            </a:r>
          </a:p>
          <a:p>
            <a:r>
              <a:rPr lang="en-US" dirty="0" smtClean="0"/>
              <a:t>I can guide your thesis statement, but I cannot give you one. </a:t>
            </a:r>
          </a:p>
          <a:p>
            <a:r>
              <a:rPr lang="en-US" dirty="0" smtClean="0"/>
              <a:t>I can help you generate your own ideas.</a:t>
            </a:r>
          </a:p>
          <a:p>
            <a:r>
              <a:rPr lang="en-US" dirty="0" smtClean="0"/>
              <a:t>I can only look at the first draft of the paper. </a:t>
            </a:r>
          </a:p>
          <a:p>
            <a:pPr lvl="1"/>
            <a:r>
              <a:rPr lang="en-US" dirty="0"/>
              <a:t>As part of the learning process, teachers can give advice to students on a first draft of the task. This </a:t>
            </a:r>
            <a:r>
              <a:rPr lang="en-US" dirty="0" smtClean="0"/>
              <a:t>advice should </a:t>
            </a:r>
            <a:r>
              <a:rPr lang="en-US" dirty="0"/>
              <a:t>be in terms of the way in which the work could be improved, but this first draft must not be </a:t>
            </a:r>
            <a:r>
              <a:rPr lang="en-US" dirty="0" smtClean="0"/>
              <a:t>annotated or </a:t>
            </a:r>
            <a:r>
              <a:rPr lang="en-US" dirty="0"/>
              <a:t>edited by the teacher. After making general comments on the first draft, teachers should not provide </a:t>
            </a:r>
            <a:r>
              <a:rPr lang="en-US" dirty="0" smtClean="0"/>
              <a:t>any further </a:t>
            </a:r>
            <a:r>
              <a:rPr lang="en-US" dirty="0"/>
              <a:t>assistance.</a:t>
            </a:r>
          </a:p>
        </p:txBody>
      </p:sp>
    </p:spTree>
    <p:extLst>
      <p:ext uri="{BB962C8B-B14F-4D97-AF65-F5344CB8AC3E}">
        <p14:creationId xmlns:p14="http://schemas.microsoft.com/office/powerpoint/2010/main" val="1456463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Warning!!!!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you submit your final paper, you cannot retract it. This submission asserts that it is an authentic work free from plagiarism of any sort.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4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Criterion a: The Reflective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what extent does the student show how his or her understanding of cultural and </a:t>
            </a:r>
            <a:r>
              <a:rPr lang="en-US" dirty="0" smtClean="0"/>
              <a:t>contextual elements </a:t>
            </a:r>
            <a:r>
              <a:rPr lang="en-US" dirty="0"/>
              <a:t>was developed through the interactive oral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5555922"/>
              </p:ext>
            </p:extLst>
          </p:nvPr>
        </p:nvGraphicFramePr>
        <p:xfrm>
          <a:off x="824301" y="3409315"/>
          <a:ext cx="9492891" cy="2900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5354"/>
                <a:gridCol w="8027537"/>
              </a:tblGrid>
              <a:tr h="486524"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Descriptor</a:t>
                      </a:r>
                      <a:endParaRPr lang="en-US" dirty="0"/>
                    </a:p>
                  </a:txBody>
                  <a:tcPr/>
                </a:tc>
              </a:tr>
              <a:tr h="493281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work</a:t>
                      </a:r>
                      <a:r>
                        <a:rPr lang="en-US" baseline="0" dirty="0" smtClean="0"/>
                        <a:t> does not reach standard described below.</a:t>
                      </a:r>
                      <a:endParaRPr lang="en-US" dirty="0"/>
                    </a:p>
                  </a:txBody>
                  <a:tcPr/>
                </a:tc>
              </a:tr>
              <a:tr h="493281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Reflection on the interactive oral shows superficial development of the student’s</a:t>
                      </a:r>
                    </a:p>
                    <a:p>
                      <a:r>
                        <a:rPr lang="en-US" dirty="0" smtClean="0"/>
                        <a:t>understanding of cultural and contextual elements.</a:t>
                      </a:r>
                      <a:endParaRPr lang="en-US" dirty="0"/>
                    </a:p>
                  </a:txBody>
                  <a:tcPr/>
                </a:tc>
              </a:tr>
              <a:tr h="493281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Reflection on the interactive oral shows some development of the student’s</a:t>
                      </a:r>
                    </a:p>
                    <a:p>
                      <a:r>
                        <a:rPr lang="en-US" dirty="0" smtClean="0"/>
                        <a:t>understanding of cultural and contextual elements.</a:t>
                      </a:r>
                      <a:endParaRPr lang="en-US" dirty="0"/>
                    </a:p>
                  </a:txBody>
                  <a:tcPr/>
                </a:tc>
              </a:tr>
              <a:tr h="493281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Reflection on the interactive oral shows development of the student’s understanding of</a:t>
                      </a:r>
                    </a:p>
                    <a:p>
                      <a:r>
                        <a:rPr lang="en-US" dirty="0" smtClean="0"/>
                        <a:t>cultural and contextual elements.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802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Criterion B: Knowledge and Understanding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How effectively has the student used the topic and the essay to show knowledge and </a:t>
            </a:r>
            <a:r>
              <a:rPr lang="en-US" i="1" dirty="0" smtClean="0"/>
              <a:t>understanding of </a:t>
            </a:r>
            <a:r>
              <a:rPr lang="en-US" i="1" dirty="0"/>
              <a:t>the chosen work</a:t>
            </a:r>
            <a:r>
              <a:rPr lang="en-US" i="1" dirty="0" smtClean="0"/>
              <a:t>?</a:t>
            </a:r>
          </a:p>
          <a:p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6825184"/>
              </p:ext>
            </p:extLst>
          </p:nvPr>
        </p:nvGraphicFramePr>
        <p:xfrm>
          <a:off x="1186611" y="3191773"/>
          <a:ext cx="9889706" cy="28794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5769"/>
                <a:gridCol w="8803937"/>
              </a:tblGrid>
              <a:tr h="446282"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 Descriptor</a:t>
                      </a:r>
                      <a:endParaRPr lang="en-US" dirty="0"/>
                    </a:p>
                  </a:txBody>
                  <a:tcPr/>
                </a:tc>
              </a:tr>
              <a:tr h="446282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work does not reach a standard described by the descriptors below.</a:t>
                      </a:r>
                      <a:endParaRPr lang="en-US" dirty="0"/>
                    </a:p>
                  </a:txBody>
                  <a:tcPr/>
                </a:tc>
              </a:tr>
              <a:tr h="446282"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essay shows some knowledge but little understanding of the work used for the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assignment.</a:t>
                      </a:r>
                      <a:endParaRPr lang="en-US" dirty="0"/>
                    </a:p>
                  </a:txBody>
                  <a:tcPr/>
                </a:tc>
              </a:tr>
              <a:tr h="770294">
                <a:tc>
                  <a:txBody>
                    <a:bodyPr/>
                    <a:lstStyle/>
                    <a:p>
                      <a:r>
                        <a:rPr lang="en-US" dirty="0" smtClean="0"/>
                        <a:t>3-4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essay shows knowledge and understanding of, and some insight into, the work used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for the assignment.</a:t>
                      </a:r>
                      <a:endParaRPr lang="en-US" dirty="0"/>
                    </a:p>
                  </a:txBody>
                  <a:tcPr/>
                </a:tc>
              </a:tr>
              <a:tr h="770294">
                <a:tc>
                  <a:txBody>
                    <a:bodyPr/>
                    <a:lstStyle/>
                    <a:p>
                      <a:r>
                        <a:rPr lang="en-US" dirty="0" smtClean="0"/>
                        <a:t>5-6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essay shows detailed knowledge and understanding of, and perceptive insight into,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the work used for the assignment.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0389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Criterion C: Appreciation of the Writer’s 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To what extent does the student appreciate how the writer’s choices of form, structure, technique </a:t>
            </a:r>
            <a:r>
              <a:rPr lang="en-US" i="1" dirty="0" smtClean="0"/>
              <a:t>and style </a:t>
            </a:r>
            <a:r>
              <a:rPr lang="en-US" i="1" dirty="0"/>
              <a:t>shape meaning</a:t>
            </a:r>
            <a:r>
              <a:rPr lang="en-US" i="1" dirty="0" smtClean="0"/>
              <a:t>?</a:t>
            </a:r>
          </a:p>
          <a:p>
            <a:endParaRPr lang="en-US" i="1" dirty="0"/>
          </a:p>
          <a:p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4141327"/>
              </p:ext>
            </p:extLst>
          </p:nvPr>
        </p:nvGraphicFramePr>
        <p:xfrm>
          <a:off x="1024128" y="3428362"/>
          <a:ext cx="10354114" cy="3005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585"/>
                <a:gridCol w="9316529"/>
              </a:tblGrid>
              <a:tr h="542729">
                <a:tc>
                  <a:txBody>
                    <a:bodyPr/>
                    <a:lstStyle/>
                    <a:p>
                      <a:r>
                        <a:rPr lang="en-US" dirty="0" smtClean="0"/>
                        <a:t>Marks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r>
                        <a:rPr lang="en-US" baseline="0" dirty="0" smtClean="0"/>
                        <a:t> Descriptor</a:t>
                      </a:r>
                      <a:endParaRPr lang="en-US" dirty="0"/>
                    </a:p>
                  </a:txBody>
                  <a:tcPr/>
                </a:tc>
              </a:tr>
              <a:tr h="542729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work does not reach a standard described by the descriptors below.</a:t>
                      </a:r>
                      <a:endParaRPr lang="en-US" dirty="0"/>
                    </a:p>
                  </a:txBody>
                  <a:tcPr/>
                </a:tc>
              </a:tr>
              <a:tr h="542729">
                <a:tc>
                  <a:txBody>
                    <a:bodyPr/>
                    <a:lstStyle/>
                    <a:p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some mention, but little appreciation, of the ways in which language, structure,</a:t>
                      </a:r>
                    </a:p>
                    <a:p>
                      <a:r>
                        <a:rPr lang="en-US" dirty="0" smtClean="0"/>
                        <a:t>technique and style shape meaning.</a:t>
                      </a:r>
                      <a:endParaRPr lang="en-US" dirty="0"/>
                    </a:p>
                  </a:txBody>
                  <a:tcPr/>
                </a:tc>
              </a:tr>
              <a:tr h="542729">
                <a:tc>
                  <a:txBody>
                    <a:bodyPr/>
                    <a:lstStyle/>
                    <a:p>
                      <a:r>
                        <a:rPr lang="en-US" dirty="0" smtClean="0"/>
                        <a:t>3-4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adequate appreciation of the ways in which language, structure, technique and</a:t>
                      </a:r>
                    </a:p>
                    <a:p>
                      <a:r>
                        <a:rPr lang="en-US" dirty="0" smtClean="0"/>
                        <a:t>style shape meaning.</a:t>
                      </a:r>
                      <a:endParaRPr lang="en-US" dirty="0"/>
                    </a:p>
                  </a:txBody>
                  <a:tcPr/>
                </a:tc>
              </a:tr>
              <a:tr h="542729">
                <a:tc>
                  <a:txBody>
                    <a:bodyPr/>
                    <a:lstStyle/>
                    <a:p>
                      <a:r>
                        <a:rPr lang="en-US" dirty="0" smtClean="0"/>
                        <a:t>5-6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There is excellent appreciation of the ways in which language, structure, technique and</a:t>
                      </a:r>
                    </a:p>
                    <a:p>
                      <a:r>
                        <a:rPr lang="en-US" dirty="0" smtClean="0"/>
                        <a:t>style shape meaning.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76362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71</TotalTime>
  <Words>1147</Words>
  <Application>Microsoft Office PowerPoint</Application>
  <PresentationFormat>Widescreen</PresentationFormat>
  <Paragraphs>112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Tw Cen MT</vt:lpstr>
      <vt:lpstr>Tw Cen MT Condensed</vt:lpstr>
      <vt:lpstr>Wingdings 3</vt:lpstr>
      <vt:lpstr>Integral</vt:lpstr>
      <vt:lpstr>Ib Literature: The Written Assignment</vt:lpstr>
      <vt:lpstr>The Written Assignment </vt:lpstr>
      <vt:lpstr>The Process</vt:lpstr>
      <vt:lpstr>Authenticity</vt:lpstr>
      <vt:lpstr>The Role of the Teacher</vt:lpstr>
      <vt:lpstr>Warning!!!!</vt:lpstr>
      <vt:lpstr>Criterion a: The Reflective Statement</vt:lpstr>
      <vt:lpstr>Criterion B: Knowledge and Understanding</vt:lpstr>
      <vt:lpstr>Criterion C: Appreciation of the Writer’s Choices</vt:lpstr>
      <vt:lpstr>Criterion D: Organization and Development  (2 points deducted if word count exceeded)</vt:lpstr>
      <vt:lpstr>Criterion E: Language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Literature: The Written Assignment</dc:title>
  <dc:creator>Jackie Keeler</dc:creator>
  <cp:lastModifiedBy>Jackie Keeler</cp:lastModifiedBy>
  <cp:revision>10</cp:revision>
  <dcterms:created xsi:type="dcterms:W3CDTF">2015-01-02T18:32:54Z</dcterms:created>
  <dcterms:modified xsi:type="dcterms:W3CDTF">2015-01-02T19:44:54Z</dcterms:modified>
</cp:coreProperties>
</file>